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4" r:id="rId1"/>
  </p:sldMasterIdLst>
  <p:notesMasterIdLst>
    <p:notesMasterId r:id="rId39"/>
  </p:notesMasterIdLst>
  <p:sldIdLst>
    <p:sldId id="264" r:id="rId2"/>
    <p:sldId id="270" r:id="rId3"/>
    <p:sldId id="441" r:id="rId4"/>
    <p:sldId id="466" r:id="rId5"/>
    <p:sldId id="467" r:id="rId6"/>
    <p:sldId id="472" r:id="rId7"/>
    <p:sldId id="468" r:id="rId8"/>
    <p:sldId id="473" r:id="rId9"/>
    <p:sldId id="474" r:id="rId10"/>
    <p:sldId id="475" r:id="rId11"/>
    <p:sldId id="476" r:id="rId12"/>
    <p:sldId id="477" r:id="rId13"/>
    <p:sldId id="471" r:id="rId14"/>
    <p:sldId id="478" r:id="rId15"/>
    <p:sldId id="482" r:id="rId16"/>
    <p:sldId id="480" r:id="rId17"/>
    <p:sldId id="479" r:id="rId18"/>
    <p:sldId id="483" r:id="rId19"/>
    <p:sldId id="481" r:id="rId20"/>
    <p:sldId id="484" r:id="rId21"/>
    <p:sldId id="485" r:id="rId22"/>
    <p:sldId id="486" r:id="rId23"/>
    <p:sldId id="487" r:id="rId24"/>
    <p:sldId id="488" r:id="rId25"/>
    <p:sldId id="489" r:id="rId26"/>
    <p:sldId id="490" r:id="rId27"/>
    <p:sldId id="491" r:id="rId28"/>
    <p:sldId id="492" r:id="rId29"/>
    <p:sldId id="493" r:id="rId30"/>
    <p:sldId id="469" r:id="rId31"/>
    <p:sldId id="494" r:id="rId32"/>
    <p:sldId id="495" r:id="rId33"/>
    <p:sldId id="496" r:id="rId34"/>
    <p:sldId id="470" r:id="rId35"/>
    <p:sldId id="497" r:id="rId36"/>
    <p:sldId id="498" r:id="rId37"/>
    <p:sldId id="499"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4CB7DC7-64BA-49B4-A34F-8C42B50485A0}">
          <p14:sldIdLst>
            <p14:sldId id="264"/>
            <p14:sldId id="270"/>
            <p14:sldId id="441"/>
            <p14:sldId id="466"/>
            <p14:sldId id="467"/>
            <p14:sldId id="472"/>
            <p14:sldId id="468"/>
            <p14:sldId id="473"/>
            <p14:sldId id="474"/>
            <p14:sldId id="475"/>
            <p14:sldId id="476"/>
            <p14:sldId id="477"/>
            <p14:sldId id="471"/>
            <p14:sldId id="478"/>
            <p14:sldId id="482"/>
            <p14:sldId id="480"/>
            <p14:sldId id="479"/>
            <p14:sldId id="483"/>
            <p14:sldId id="481"/>
            <p14:sldId id="484"/>
            <p14:sldId id="485"/>
            <p14:sldId id="486"/>
            <p14:sldId id="487"/>
            <p14:sldId id="488"/>
            <p14:sldId id="489"/>
            <p14:sldId id="490"/>
            <p14:sldId id="491"/>
            <p14:sldId id="492"/>
            <p14:sldId id="493"/>
            <p14:sldId id="469"/>
            <p14:sldId id="494"/>
            <p14:sldId id="495"/>
            <p14:sldId id="496"/>
            <p14:sldId id="470"/>
            <p14:sldId id="497"/>
            <p14:sldId id="498"/>
            <p14:sldId id="49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gesh Sharma" initials="YS" lastIdx="2" clrIdx="0">
    <p:extLst>
      <p:ext uri="{19B8F6BF-5375-455C-9EA6-DF929625EA0E}">
        <p15:presenceInfo xmlns:p15="http://schemas.microsoft.com/office/powerpoint/2012/main" userId="Yogesh Sharm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FFFF"/>
    <a:srgbClr val="124734"/>
    <a:srgbClr val="0266FF"/>
    <a:srgbClr val="005937"/>
    <a:srgbClr val="FFC6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7BBE99-CBBB-1841-A933-19445768D7CC}" v="1" dt="2024-07-19T20:55:52.3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840"/>
    <p:restoredTop sz="84626"/>
  </p:normalViewPr>
  <p:slideViewPr>
    <p:cSldViewPr snapToGrid="0" showGuides="1">
      <p:cViewPr varScale="1">
        <p:scale>
          <a:sx n="63" d="100"/>
          <a:sy n="63" d="100"/>
        </p:scale>
        <p:origin x="1040"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presProps" Target="pres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C854F9-4B15-47AF-BA13-0E62D59F12FF}" type="datetimeFigureOut">
              <a:rPr lang="en-CA" smtClean="0"/>
              <a:t>2024-08-01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1F88A7-2010-4E1A-900C-64B8A1752EB8}" type="slidenum">
              <a:rPr lang="en-CA" smtClean="0"/>
              <a:t>‹#›</a:t>
            </a:fld>
            <a:endParaRPr lang="en-CA"/>
          </a:p>
        </p:txBody>
      </p:sp>
    </p:spTree>
    <p:extLst>
      <p:ext uri="{BB962C8B-B14F-4D97-AF65-F5344CB8AC3E}">
        <p14:creationId xmlns:p14="http://schemas.microsoft.com/office/powerpoint/2010/main" val="433628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A1F88A7-2010-4E1A-900C-64B8A1752EB8}" type="slidenum">
              <a:rPr lang="en-CA" smtClean="0"/>
              <a:t>2</a:t>
            </a:fld>
            <a:endParaRPr lang="en-CA"/>
          </a:p>
        </p:txBody>
      </p:sp>
    </p:spTree>
    <p:extLst>
      <p:ext uri="{BB962C8B-B14F-4D97-AF65-F5344CB8AC3E}">
        <p14:creationId xmlns:p14="http://schemas.microsoft.com/office/powerpoint/2010/main" val="388306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14</a:t>
            </a:fld>
            <a:endParaRPr lang="en-CA"/>
          </a:p>
        </p:txBody>
      </p:sp>
    </p:spTree>
    <p:extLst>
      <p:ext uri="{BB962C8B-B14F-4D97-AF65-F5344CB8AC3E}">
        <p14:creationId xmlns:p14="http://schemas.microsoft.com/office/powerpoint/2010/main" val="16050729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15</a:t>
            </a:fld>
            <a:endParaRPr lang="en-CA"/>
          </a:p>
        </p:txBody>
      </p:sp>
    </p:spTree>
    <p:extLst>
      <p:ext uri="{BB962C8B-B14F-4D97-AF65-F5344CB8AC3E}">
        <p14:creationId xmlns:p14="http://schemas.microsoft.com/office/powerpoint/2010/main" val="30427432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17</a:t>
            </a:fld>
            <a:endParaRPr lang="en-CA"/>
          </a:p>
        </p:txBody>
      </p:sp>
    </p:spTree>
    <p:extLst>
      <p:ext uri="{BB962C8B-B14F-4D97-AF65-F5344CB8AC3E}">
        <p14:creationId xmlns:p14="http://schemas.microsoft.com/office/powerpoint/2010/main" val="18293642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18</a:t>
            </a:fld>
            <a:endParaRPr lang="en-CA"/>
          </a:p>
        </p:txBody>
      </p:sp>
    </p:spTree>
    <p:extLst>
      <p:ext uri="{BB962C8B-B14F-4D97-AF65-F5344CB8AC3E}">
        <p14:creationId xmlns:p14="http://schemas.microsoft.com/office/powerpoint/2010/main" val="40649379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20</a:t>
            </a:fld>
            <a:endParaRPr lang="en-CA"/>
          </a:p>
        </p:txBody>
      </p:sp>
    </p:spTree>
    <p:extLst>
      <p:ext uri="{BB962C8B-B14F-4D97-AF65-F5344CB8AC3E}">
        <p14:creationId xmlns:p14="http://schemas.microsoft.com/office/powerpoint/2010/main" val="17573921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21</a:t>
            </a:fld>
            <a:endParaRPr lang="en-CA"/>
          </a:p>
        </p:txBody>
      </p:sp>
    </p:spTree>
    <p:extLst>
      <p:ext uri="{BB962C8B-B14F-4D97-AF65-F5344CB8AC3E}">
        <p14:creationId xmlns:p14="http://schemas.microsoft.com/office/powerpoint/2010/main" val="23103538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22</a:t>
            </a:fld>
            <a:endParaRPr lang="en-CA"/>
          </a:p>
        </p:txBody>
      </p:sp>
    </p:spTree>
    <p:extLst>
      <p:ext uri="{BB962C8B-B14F-4D97-AF65-F5344CB8AC3E}">
        <p14:creationId xmlns:p14="http://schemas.microsoft.com/office/powerpoint/2010/main" val="12009552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23</a:t>
            </a:fld>
            <a:endParaRPr lang="en-CA"/>
          </a:p>
        </p:txBody>
      </p:sp>
    </p:spTree>
    <p:extLst>
      <p:ext uri="{BB962C8B-B14F-4D97-AF65-F5344CB8AC3E}">
        <p14:creationId xmlns:p14="http://schemas.microsoft.com/office/powerpoint/2010/main" val="20854171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25</a:t>
            </a:fld>
            <a:endParaRPr lang="en-CA"/>
          </a:p>
        </p:txBody>
      </p:sp>
    </p:spTree>
    <p:extLst>
      <p:ext uri="{BB962C8B-B14F-4D97-AF65-F5344CB8AC3E}">
        <p14:creationId xmlns:p14="http://schemas.microsoft.com/office/powerpoint/2010/main" val="8386427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26</a:t>
            </a:fld>
            <a:endParaRPr lang="en-CA"/>
          </a:p>
        </p:txBody>
      </p:sp>
    </p:spTree>
    <p:extLst>
      <p:ext uri="{BB962C8B-B14F-4D97-AF65-F5344CB8AC3E}">
        <p14:creationId xmlns:p14="http://schemas.microsoft.com/office/powerpoint/2010/main" val="888564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3</a:t>
            </a:fld>
            <a:endParaRPr lang="en-CA"/>
          </a:p>
        </p:txBody>
      </p:sp>
    </p:spTree>
    <p:extLst>
      <p:ext uri="{BB962C8B-B14F-4D97-AF65-F5344CB8AC3E}">
        <p14:creationId xmlns:p14="http://schemas.microsoft.com/office/powerpoint/2010/main" val="34610598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27</a:t>
            </a:fld>
            <a:endParaRPr lang="en-CA"/>
          </a:p>
        </p:txBody>
      </p:sp>
    </p:spTree>
    <p:extLst>
      <p:ext uri="{BB962C8B-B14F-4D97-AF65-F5344CB8AC3E}">
        <p14:creationId xmlns:p14="http://schemas.microsoft.com/office/powerpoint/2010/main" val="39878789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28</a:t>
            </a:fld>
            <a:endParaRPr lang="en-CA"/>
          </a:p>
        </p:txBody>
      </p:sp>
    </p:spTree>
    <p:extLst>
      <p:ext uri="{BB962C8B-B14F-4D97-AF65-F5344CB8AC3E}">
        <p14:creationId xmlns:p14="http://schemas.microsoft.com/office/powerpoint/2010/main" val="14995088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29</a:t>
            </a:fld>
            <a:endParaRPr lang="en-CA"/>
          </a:p>
        </p:txBody>
      </p:sp>
    </p:spTree>
    <p:extLst>
      <p:ext uri="{BB962C8B-B14F-4D97-AF65-F5344CB8AC3E}">
        <p14:creationId xmlns:p14="http://schemas.microsoft.com/office/powerpoint/2010/main" val="41866965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30</a:t>
            </a:fld>
            <a:endParaRPr lang="en-CA"/>
          </a:p>
        </p:txBody>
      </p:sp>
    </p:spTree>
    <p:extLst>
      <p:ext uri="{BB962C8B-B14F-4D97-AF65-F5344CB8AC3E}">
        <p14:creationId xmlns:p14="http://schemas.microsoft.com/office/powerpoint/2010/main" val="18549481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34</a:t>
            </a:fld>
            <a:endParaRPr lang="en-CA"/>
          </a:p>
        </p:txBody>
      </p:sp>
    </p:spTree>
    <p:extLst>
      <p:ext uri="{BB962C8B-B14F-4D97-AF65-F5344CB8AC3E}">
        <p14:creationId xmlns:p14="http://schemas.microsoft.com/office/powerpoint/2010/main" val="22306313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35</a:t>
            </a:fld>
            <a:endParaRPr lang="en-CA"/>
          </a:p>
        </p:txBody>
      </p:sp>
    </p:spTree>
    <p:extLst>
      <p:ext uri="{BB962C8B-B14F-4D97-AF65-F5344CB8AC3E}">
        <p14:creationId xmlns:p14="http://schemas.microsoft.com/office/powerpoint/2010/main" val="39336013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36</a:t>
            </a:fld>
            <a:endParaRPr lang="en-CA"/>
          </a:p>
        </p:txBody>
      </p:sp>
    </p:spTree>
    <p:extLst>
      <p:ext uri="{BB962C8B-B14F-4D97-AF65-F5344CB8AC3E}">
        <p14:creationId xmlns:p14="http://schemas.microsoft.com/office/powerpoint/2010/main" val="4852078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4</a:t>
            </a:fld>
            <a:endParaRPr lang="en-CA"/>
          </a:p>
        </p:txBody>
      </p:sp>
    </p:spTree>
    <p:extLst>
      <p:ext uri="{BB962C8B-B14F-4D97-AF65-F5344CB8AC3E}">
        <p14:creationId xmlns:p14="http://schemas.microsoft.com/office/powerpoint/2010/main" val="872416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5</a:t>
            </a:fld>
            <a:endParaRPr lang="en-CA"/>
          </a:p>
        </p:txBody>
      </p:sp>
    </p:spTree>
    <p:extLst>
      <p:ext uri="{BB962C8B-B14F-4D97-AF65-F5344CB8AC3E}">
        <p14:creationId xmlns:p14="http://schemas.microsoft.com/office/powerpoint/2010/main" val="922035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6</a:t>
            </a:fld>
            <a:endParaRPr lang="en-CA"/>
          </a:p>
        </p:txBody>
      </p:sp>
    </p:spTree>
    <p:extLst>
      <p:ext uri="{BB962C8B-B14F-4D97-AF65-F5344CB8AC3E}">
        <p14:creationId xmlns:p14="http://schemas.microsoft.com/office/powerpoint/2010/main" val="112933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7</a:t>
            </a:fld>
            <a:endParaRPr lang="en-CA"/>
          </a:p>
        </p:txBody>
      </p:sp>
    </p:spTree>
    <p:extLst>
      <p:ext uri="{BB962C8B-B14F-4D97-AF65-F5344CB8AC3E}">
        <p14:creationId xmlns:p14="http://schemas.microsoft.com/office/powerpoint/2010/main" val="31241325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8</a:t>
            </a:fld>
            <a:endParaRPr lang="en-CA"/>
          </a:p>
        </p:txBody>
      </p:sp>
    </p:spTree>
    <p:extLst>
      <p:ext uri="{BB962C8B-B14F-4D97-AF65-F5344CB8AC3E}">
        <p14:creationId xmlns:p14="http://schemas.microsoft.com/office/powerpoint/2010/main" val="2670423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9</a:t>
            </a:fld>
            <a:endParaRPr lang="en-CA"/>
          </a:p>
        </p:txBody>
      </p:sp>
    </p:spTree>
    <p:extLst>
      <p:ext uri="{BB962C8B-B14F-4D97-AF65-F5344CB8AC3E}">
        <p14:creationId xmlns:p14="http://schemas.microsoft.com/office/powerpoint/2010/main" val="5507492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DA1F88A7-2010-4E1A-900C-64B8A1752EB8}" type="slidenum">
              <a:rPr lang="en-CA" smtClean="0"/>
              <a:t>13</a:t>
            </a:fld>
            <a:endParaRPr lang="en-CA"/>
          </a:p>
        </p:txBody>
      </p:sp>
    </p:spTree>
    <p:extLst>
      <p:ext uri="{BB962C8B-B14F-4D97-AF65-F5344CB8AC3E}">
        <p14:creationId xmlns:p14="http://schemas.microsoft.com/office/powerpoint/2010/main" val="1766281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A7648-D909-AC8C-2305-4A15BDB7983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03EB9A-F1A1-3A56-5841-FF323DFE41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8D577D-EF23-EC07-668C-FFCE0E5286B4}"/>
              </a:ext>
            </a:extLst>
          </p:cNvPr>
          <p:cNvSpPr>
            <a:spLocks noGrp="1"/>
          </p:cNvSpPr>
          <p:nvPr>
            <p:ph type="dt" sz="half" idx="10"/>
          </p:nvPr>
        </p:nvSpPr>
        <p:spPr/>
        <p:txBody>
          <a:bodyPr/>
          <a:lstStyle/>
          <a:p>
            <a:fld id="{BA0904D1-E16E-47F2-B195-DDBCA6637575}" type="datetimeFigureOut">
              <a:rPr lang="en-US" smtClean="0"/>
              <a:t>8/1/2024</a:t>
            </a:fld>
            <a:endParaRPr lang="en-US"/>
          </a:p>
        </p:txBody>
      </p:sp>
      <p:sp>
        <p:nvSpPr>
          <p:cNvPr id="5" name="Footer Placeholder 4">
            <a:extLst>
              <a:ext uri="{FF2B5EF4-FFF2-40B4-BE49-F238E27FC236}">
                <a16:creationId xmlns:a16="http://schemas.microsoft.com/office/drawing/2014/main" id="{630A93E2-8CAC-3188-A62D-C9A3656017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A08544-32AA-7A8D-D11E-A9D64E12EE04}"/>
              </a:ext>
            </a:extLst>
          </p:cNvPr>
          <p:cNvSpPr>
            <a:spLocks noGrp="1"/>
          </p:cNvSpPr>
          <p:nvPr>
            <p:ph type="sldNum" sz="quarter" idx="12"/>
          </p:nvPr>
        </p:nvSpPr>
        <p:spPr/>
        <p:txBody>
          <a:bodyPr/>
          <a:lstStyle/>
          <a:p>
            <a:fld id="{ED7B54D1-2991-43D9-8659-4E6B3401FF7C}" type="slidenum">
              <a:rPr lang="en-US" smtClean="0"/>
              <a:t>‹#›</a:t>
            </a:fld>
            <a:endParaRPr lang="en-US"/>
          </a:p>
        </p:txBody>
      </p:sp>
    </p:spTree>
    <p:extLst>
      <p:ext uri="{BB962C8B-B14F-4D97-AF65-F5344CB8AC3E}">
        <p14:creationId xmlns:p14="http://schemas.microsoft.com/office/powerpoint/2010/main" val="2896533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F2513-0B35-0365-A2DF-C29F3540D0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6A16174-E80B-EA32-3031-6CBE7ECE7E3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B81557-53C2-BADF-6860-57030743B9FF}"/>
              </a:ext>
            </a:extLst>
          </p:cNvPr>
          <p:cNvSpPr>
            <a:spLocks noGrp="1"/>
          </p:cNvSpPr>
          <p:nvPr>
            <p:ph type="dt" sz="half" idx="10"/>
          </p:nvPr>
        </p:nvSpPr>
        <p:spPr/>
        <p:txBody>
          <a:bodyPr/>
          <a:lstStyle/>
          <a:p>
            <a:fld id="{BA0904D1-E16E-47F2-B195-DDBCA6637575}" type="datetimeFigureOut">
              <a:rPr lang="en-US" smtClean="0"/>
              <a:t>8/1/2024</a:t>
            </a:fld>
            <a:endParaRPr lang="en-US"/>
          </a:p>
        </p:txBody>
      </p:sp>
      <p:sp>
        <p:nvSpPr>
          <p:cNvPr id="5" name="Footer Placeholder 4">
            <a:extLst>
              <a:ext uri="{FF2B5EF4-FFF2-40B4-BE49-F238E27FC236}">
                <a16:creationId xmlns:a16="http://schemas.microsoft.com/office/drawing/2014/main" id="{6A5D5563-EEAF-A98D-F148-97D219C777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E18FAB-4917-6760-141E-7C25EB8670A0}"/>
              </a:ext>
            </a:extLst>
          </p:cNvPr>
          <p:cNvSpPr>
            <a:spLocks noGrp="1"/>
          </p:cNvSpPr>
          <p:nvPr>
            <p:ph type="sldNum" sz="quarter" idx="12"/>
          </p:nvPr>
        </p:nvSpPr>
        <p:spPr/>
        <p:txBody>
          <a:bodyPr/>
          <a:lstStyle/>
          <a:p>
            <a:fld id="{ED7B54D1-2991-43D9-8659-4E6B3401FF7C}" type="slidenum">
              <a:rPr lang="en-US" smtClean="0"/>
              <a:t>‹#›</a:t>
            </a:fld>
            <a:endParaRPr lang="en-US"/>
          </a:p>
        </p:txBody>
      </p:sp>
    </p:spTree>
    <p:extLst>
      <p:ext uri="{BB962C8B-B14F-4D97-AF65-F5344CB8AC3E}">
        <p14:creationId xmlns:p14="http://schemas.microsoft.com/office/powerpoint/2010/main" val="1103852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591FDA-EE7F-F968-59C5-C3F35B5AC62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BD788D-57DC-626E-7F4C-F421CFA8A8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856E12-1F0B-7CC1-9B93-2CFAB73AC237}"/>
              </a:ext>
            </a:extLst>
          </p:cNvPr>
          <p:cNvSpPr>
            <a:spLocks noGrp="1"/>
          </p:cNvSpPr>
          <p:nvPr>
            <p:ph type="dt" sz="half" idx="10"/>
          </p:nvPr>
        </p:nvSpPr>
        <p:spPr/>
        <p:txBody>
          <a:bodyPr/>
          <a:lstStyle/>
          <a:p>
            <a:fld id="{BA0904D1-E16E-47F2-B195-DDBCA6637575}" type="datetimeFigureOut">
              <a:rPr lang="en-US" smtClean="0"/>
              <a:t>8/1/2024</a:t>
            </a:fld>
            <a:endParaRPr lang="en-US"/>
          </a:p>
        </p:txBody>
      </p:sp>
      <p:sp>
        <p:nvSpPr>
          <p:cNvPr id="5" name="Footer Placeholder 4">
            <a:extLst>
              <a:ext uri="{FF2B5EF4-FFF2-40B4-BE49-F238E27FC236}">
                <a16:creationId xmlns:a16="http://schemas.microsoft.com/office/drawing/2014/main" id="{E6AF4F41-F9FF-BC93-EBA3-52D5134E1F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E16C9-445E-D015-F712-7D88A333F871}"/>
              </a:ext>
            </a:extLst>
          </p:cNvPr>
          <p:cNvSpPr>
            <a:spLocks noGrp="1"/>
          </p:cNvSpPr>
          <p:nvPr>
            <p:ph type="sldNum" sz="quarter" idx="12"/>
          </p:nvPr>
        </p:nvSpPr>
        <p:spPr/>
        <p:txBody>
          <a:bodyPr/>
          <a:lstStyle/>
          <a:p>
            <a:fld id="{ED7B54D1-2991-43D9-8659-4E6B3401FF7C}" type="slidenum">
              <a:rPr lang="en-US" smtClean="0"/>
              <a:t>‹#›</a:t>
            </a:fld>
            <a:endParaRPr lang="en-US"/>
          </a:p>
        </p:txBody>
      </p:sp>
    </p:spTree>
    <p:extLst>
      <p:ext uri="{BB962C8B-B14F-4D97-AF65-F5344CB8AC3E}">
        <p14:creationId xmlns:p14="http://schemas.microsoft.com/office/powerpoint/2010/main" val="11558132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bg>
      <p:bgPr>
        <a:solidFill>
          <a:srgbClr val="005937"/>
        </a:solidFill>
        <a:effectLst/>
      </p:bgPr>
    </p:bg>
    <p:spTree>
      <p:nvGrpSpPr>
        <p:cNvPr id="1" name=""/>
        <p:cNvGrpSpPr/>
        <p:nvPr/>
      </p:nvGrpSpPr>
      <p:grpSpPr>
        <a:xfrm>
          <a:off x="0" y="0"/>
          <a:ext cx="0" cy="0"/>
          <a:chOff x="0" y="0"/>
          <a:chExt cx="0" cy="0"/>
        </a:xfrm>
      </p:grpSpPr>
      <p:pic>
        <p:nvPicPr>
          <p:cNvPr id="14" name="Picture 13" descr="A picture containing text, swimming, ocean floor&#10;&#10;Description automatically generated">
            <a:extLst>
              <a:ext uri="{FF2B5EF4-FFF2-40B4-BE49-F238E27FC236}">
                <a16:creationId xmlns:a16="http://schemas.microsoft.com/office/drawing/2014/main" id="{0D6BB804-59F9-6E31-FCE8-2C51359AFDD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834518D-BC5E-6CF1-4596-C7A385B36AD4}"/>
              </a:ext>
            </a:extLst>
          </p:cNvPr>
          <p:cNvSpPr>
            <a:spLocks noGrp="1"/>
          </p:cNvSpPr>
          <p:nvPr>
            <p:ph type="ctrTitle" hasCustomPrompt="1"/>
          </p:nvPr>
        </p:nvSpPr>
        <p:spPr>
          <a:xfrm>
            <a:off x="838200" y="772319"/>
            <a:ext cx="1073404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2601119"/>
            <a:ext cx="1073404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3"/>
          <a:stretch>
            <a:fillRect/>
          </a:stretch>
        </p:blipFill>
        <p:spPr>
          <a:xfrm>
            <a:off x="6934200" y="5757623"/>
            <a:ext cx="3967566" cy="656115"/>
          </a:xfrm>
          <a:prstGeom prst="rect">
            <a:avLst/>
          </a:prstGeom>
        </p:spPr>
      </p:pic>
      <p:sp>
        <p:nvSpPr>
          <p:cNvPr id="17" name="Text Placeholder 16">
            <a:extLst>
              <a:ext uri="{FF2B5EF4-FFF2-40B4-BE49-F238E27FC236}">
                <a16:creationId xmlns:a16="http://schemas.microsoft.com/office/drawing/2014/main" id="{82AD2460-454C-36AF-DD2D-0083AA74677B}"/>
              </a:ext>
            </a:extLst>
          </p:cNvPr>
          <p:cNvSpPr>
            <a:spLocks noGrp="1"/>
          </p:cNvSpPr>
          <p:nvPr>
            <p:ph type="body" sz="quarter" idx="10" hasCustomPrompt="1"/>
          </p:nvPr>
        </p:nvSpPr>
        <p:spPr>
          <a:xfrm>
            <a:off x="843280" y="5811201"/>
            <a:ext cx="464312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427607921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5816600" cy="4200529"/>
          </a:xfrm>
          <a:prstGeom prst="rect">
            <a:avLst/>
          </a:prstGeom>
        </p:spPr>
        <p:txBody>
          <a:bodyPr/>
          <a:lstStyle>
            <a:lvl1pPr marL="0" indent="0" algn="l">
              <a:lnSpc>
                <a:spcPct val="100000"/>
              </a:lnSpc>
              <a:buNone/>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9" name="Picture Placeholder 8">
            <a:extLst>
              <a:ext uri="{FF2B5EF4-FFF2-40B4-BE49-F238E27FC236}">
                <a16:creationId xmlns:a16="http://schemas.microsoft.com/office/drawing/2014/main" id="{AD365E25-E7E3-9C61-2A8E-E7365A596E97}"/>
              </a:ext>
            </a:extLst>
          </p:cNvPr>
          <p:cNvSpPr>
            <a:spLocks noGrp="1"/>
          </p:cNvSpPr>
          <p:nvPr>
            <p:ph type="pic" sz="quarter" idx="10"/>
          </p:nvPr>
        </p:nvSpPr>
        <p:spPr>
          <a:xfrm>
            <a:off x="7254241" y="1839913"/>
            <a:ext cx="4439920" cy="4200525"/>
          </a:xfrm>
          <a:prstGeom prst="rect">
            <a:avLst/>
          </a:prstGeom>
        </p:spPr>
        <p:txBody>
          <a:bodyPr anchor="ctr"/>
          <a:lstStyle>
            <a:lvl1pPr marL="0" indent="0" algn="ctr">
              <a:buNone/>
              <a:defRPr/>
            </a:lvl1pPr>
          </a:lstStyle>
          <a:p>
            <a:endParaRPr lang="en-US" dirty="0"/>
          </a:p>
        </p:txBody>
      </p:sp>
      <p:sp>
        <p:nvSpPr>
          <p:cNvPr id="4" name="Text Placeholder 12">
            <a:extLst>
              <a:ext uri="{FF2B5EF4-FFF2-40B4-BE49-F238E27FC236}">
                <a16:creationId xmlns:a16="http://schemas.microsoft.com/office/drawing/2014/main" id="{375A2175-C58A-49B1-FE6A-82AD91D11B0D}"/>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333890226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Title Slide">
    <p:bg>
      <p:bgPr>
        <a:solidFill>
          <a:schemeClr val="bg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894E0B-A687-78B3-9EAC-8ADD81FA42A4}"/>
              </a:ext>
            </a:extLst>
          </p:cNvPr>
          <p:cNvSpPr>
            <a:spLocks noGrp="1"/>
          </p:cNvSpPr>
          <p:nvPr>
            <p:ph type="subTitle" idx="1" hasCustomPrompt="1"/>
          </p:nvPr>
        </p:nvSpPr>
        <p:spPr>
          <a:xfrm>
            <a:off x="838200" y="1839433"/>
            <a:ext cx="10490200" cy="4200529"/>
          </a:xfrm>
          <a:prstGeom prst="rect">
            <a:avLst/>
          </a:prstGeom>
        </p:spPr>
        <p:txBody>
          <a:bodyPr/>
          <a:lstStyle>
            <a:lvl1pPr marL="342900" indent="-342900" algn="l">
              <a:lnSpc>
                <a:spcPct val="100000"/>
              </a:lnSpc>
              <a:buClr>
                <a:srgbClr val="FFC629"/>
              </a:buClr>
              <a:buFont typeface="Arial" panose="020B0604020202020204" pitchFamily="34" charset="0"/>
              <a:buChar char="•"/>
              <a:defRPr sz="2200" b="0" i="0">
                <a:solidFill>
                  <a:schemeClr val="tx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 </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 </a:t>
            </a:r>
            <a:r>
              <a:rPr lang="en-CA" dirty="0" err="1">
                <a:effectLst/>
                <a:latin typeface="Arial" panose="020B0604020202020204" pitchFamily="34" charset="0"/>
              </a:rPr>
              <a:t>tempor</a:t>
            </a:r>
            <a:r>
              <a:rPr lang="en-CA" dirty="0">
                <a:effectLst/>
                <a:latin typeface="Arial" panose="020B0604020202020204" pitchFamily="34" charset="0"/>
              </a:rPr>
              <a:t> </a:t>
            </a:r>
            <a:r>
              <a:rPr lang="en-CA" dirty="0" err="1">
                <a:effectLst/>
                <a:latin typeface="Arial" panose="020B0604020202020204" pitchFamily="34" charset="0"/>
              </a:rPr>
              <a:t>incididunt</a:t>
            </a:r>
            <a:r>
              <a:rPr lang="en-CA" dirty="0">
                <a:effectLst/>
                <a:latin typeface="Arial" panose="020B0604020202020204" pitchFamily="34" charset="0"/>
              </a:rPr>
              <a:t> labore et dolore magna </a:t>
            </a:r>
            <a:r>
              <a:rPr lang="en-CA" dirty="0" err="1">
                <a:effectLst/>
                <a:latin typeface="Arial" panose="020B0604020202020204" pitchFamily="34" charset="0"/>
              </a:rPr>
              <a:t>aliqua</a:t>
            </a:r>
            <a:r>
              <a:rPr lang="en-CA" dirty="0">
                <a:effectLst/>
                <a:latin typeface="Arial" panose="020B0604020202020204" pitchFamily="34" charset="0"/>
              </a:rPr>
              <a:t>.</a:t>
            </a:r>
          </a:p>
          <a:p>
            <a:r>
              <a:rPr lang="en-CA" dirty="0">
                <a:effectLst/>
                <a:latin typeface="Arial" panose="020B0604020202020204" pitchFamily="34" charset="0"/>
              </a:rPr>
              <a:t>Ut </a:t>
            </a:r>
            <a:r>
              <a:rPr lang="en-CA" dirty="0" err="1">
                <a:effectLst/>
                <a:latin typeface="Arial" panose="020B0604020202020204" pitchFamily="34" charset="0"/>
              </a:rPr>
              <a:t>enim</a:t>
            </a:r>
            <a:r>
              <a:rPr lang="en-CA" dirty="0">
                <a:effectLst/>
                <a:latin typeface="Arial" panose="020B0604020202020204" pitchFamily="34" charset="0"/>
              </a:rPr>
              <a:t> ad minim </a:t>
            </a:r>
            <a:r>
              <a:rPr lang="en-CA" dirty="0" err="1">
                <a:effectLst/>
                <a:latin typeface="Arial" panose="020B0604020202020204" pitchFamily="34" charset="0"/>
              </a:rPr>
              <a:t>veniam</a:t>
            </a:r>
            <a:r>
              <a:rPr lang="en-CA" dirty="0">
                <a:effectLst/>
                <a:latin typeface="Arial" panose="020B0604020202020204" pitchFamily="34" charset="0"/>
              </a:rPr>
              <a:t>, </a:t>
            </a:r>
            <a:r>
              <a:rPr lang="en-CA" dirty="0" err="1">
                <a:effectLst/>
                <a:latin typeface="Arial" panose="020B0604020202020204" pitchFamily="34" charset="0"/>
              </a:rPr>
              <a:t>quis</a:t>
            </a:r>
            <a:r>
              <a:rPr lang="en-CA" dirty="0">
                <a:effectLst/>
                <a:latin typeface="Arial" panose="020B0604020202020204" pitchFamily="34" charset="0"/>
              </a:rPr>
              <a:t> </a:t>
            </a:r>
            <a:r>
              <a:rPr lang="en-CA" dirty="0" err="1">
                <a:effectLst/>
                <a:latin typeface="Arial" panose="020B0604020202020204" pitchFamily="34" charset="0"/>
              </a:rPr>
              <a:t>nostrud</a:t>
            </a:r>
            <a:r>
              <a:rPr lang="en-CA" dirty="0">
                <a:effectLst/>
                <a:latin typeface="Arial" panose="020B0604020202020204" pitchFamily="34" charset="0"/>
              </a:rPr>
              <a:t> exercitation </a:t>
            </a:r>
            <a:r>
              <a:rPr lang="en-CA" dirty="0" err="1">
                <a:effectLst/>
                <a:latin typeface="Arial" panose="020B0604020202020204" pitchFamily="34" charset="0"/>
              </a:rPr>
              <a:t>ullamco</a:t>
            </a:r>
            <a:r>
              <a:rPr lang="en-CA" dirty="0">
                <a:effectLst/>
                <a:latin typeface="Arial" panose="020B0604020202020204" pitchFamily="34" charset="0"/>
              </a:rPr>
              <a:t> </a:t>
            </a:r>
            <a:r>
              <a:rPr lang="en-CA" dirty="0" err="1">
                <a:effectLst/>
                <a:latin typeface="Arial" panose="020B0604020202020204" pitchFamily="34" charset="0"/>
              </a:rPr>
              <a:t>laboris</a:t>
            </a:r>
            <a:r>
              <a:rPr lang="en-CA" dirty="0">
                <a:effectLst/>
                <a:latin typeface="Arial" panose="020B0604020202020204" pitchFamily="34" charset="0"/>
              </a:rPr>
              <a:t> nisi </a:t>
            </a:r>
            <a:r>
              <a:rPr lang="en-CA" dirty="0" err="1">
                <a:effectLst/>
                <a:latin typeface="Arial" panose="020B0604020202020204" pitchFamily="34" charset="0"/>
              </a:rPr>
              <a:t>ut</a:t>
            </a:r>
            <a:r>
              <a:rPr lang="en-CA" dirty="0">
                <a:effectLst/>
                <a:latin typeface="Arial" panose="020B0604020202020204" pitchFamily="34" charset="0"/>
              </a:rPr>
              <a:t> </a:t>
            </a:r>
            <a:r>
              <a:rPr lang="en-CA" dirty="0" err="1">
                <a:effectLst/>
                <a:latin typeface="Arial" panose="020B0604020202020204" pitchFamily="34" charset="0"/>
              </a:rPr>
              <a:t>aliquip</a:t>
            </a:r>
            <a:r>
              <a:rPr lang="en-CA" dirty="0">
                <a:effectLst/>
                <a:latin typeface="Arial" panose="020B0604020202020204" pitchFamily="34" charset="0"/>
              </a:rPr>
              <a:t> ex </a:t>
            </a:r>
            <a:r>
              <a:rPr lang="en-CA" dirty="0" err="1">
                <a:effectLst/>
                <a:latin typeface="Arial" panose="020B0604020202020204" pitchFamily="34" charset="0"/>
              </a:rPr>
              <a:t>ea</a:t>
            </a:r>
            <a:r>
              <a:rPr lang="en-CA" dirty="0">
                <a:effectLst/>
                <a:latin typeface="Arial" panose="020B0604020202020204" pitchFamily="34" charset="0"/>
              </a:rPr>
              <a:t> </a:t>
            </a:r>
            <a:r>
              <a:rPr lang="en-CA" dirty="0" err="1">
                <a:effectLst/>
                <a:latin typeface="Arial" panose="020B0604020202020204" pitchFamily="34" charset="0"/>
              </a:rPr>
              <a:t>commodo</a:t>
            </a:r>
            <a:r>
              <a:rPr lang="en-CA" dirty="0">
                <a:effectLst/>
                <a:latin typeface="Arial" panose="020B0604020202020204" pitchFamily="34" charset="0"/>
              </a:rPr>
              <a:t> </a:t>
            </a:r>
            <a:r>
              <a:rPr lang="en-CA" dirty="0" err="1">
                <a:effectLst/>
                <a:latin typeface="Arial" panose="020B0604020202020204" pitchFamily="34" charset="0"/>
              </a:rPr>
              <a:t>consequat</a:t>
            </a:r>
            <a:r>
              <a:rPr lang="en-CA" dirty="0">
                <a:effectLst/>
                <a:latin typeface="Arial" panose="020B0604020202020204" pitchFamily="34" charset="0"/>
              </a:rPr>
              <a:t>.</a:t>
            </a:r>
          </a:p>
          <a:p>
            <a:r>
              <a:rPr lang="en-CA" dirty="0">
                <a:effectLst/>
                <a:latin typeface="Arial" panose="020B0604020202020204" pitchFamily="34" charset="0"/>
              </a:rPr>
              <a:t>Lorem ipsum dolor sit </a:t>
            </a:r>
            <a:r>
              <a:rPr lang="en-CA" dirty="0" err="1">
                <a:effectLst/>
                <a:latin typeface="Arial" panose="020B0604020202020204" pitchFamily="34" charset="0"/>
              </a:rPr>
              <a:t>amet</a:t>
            </a:r>
            <a:r>
              <a:rPr lang="en-CA" dirty="0">
                <a:effectLst/>
                <a:latin typeface="Arial" panose="020B0604020202020204" pitchFamily="34" charset="0"/>
              </a:rPr>
              <a:t>, </a:t>
            </a:r>
            <a:r>
              <a:rPr lang="en-CA" dirty="0" err="1">
                <a:effectLst/>
                <a:latin typeface="Arial" panose="020B0604020202020204" pitchFamily="34" charset="0"/>
              </a:rPr>
              <a:t>consectetur</a:t>
            </a:r>
            <a:r>
              <a:rPr lang="en-CA" dirty="0">
                <a:effectLst/>
                <a:latin typeface="Arial" panose="020B0604020202020204" pitchFamily="34" charset="0"/>
              </a:rPr>
              <a:t> </a:t>
            </a:r>
            <a:r>
              <a:rPr lang="en-CA" dirty="0" err="1">
                <a:effectLst/>
                <a:latin typeface="Arial" panose="020B0604020202020204" pitchFamily="34" charset="0"/>
              </a:rPr>
              <a:t>adipiscing</a:t>
            </a:r>
            <a:r>
              <a:rPr lang="en-CA" dirty="0">
                <a:effectLst/>
                <a:latin typeface="Arial" panose="020B0604020202020204" pitchFamily="34" charset="0"/>
              </a:rPr>
              <a:t> </a:t>
            </a:r>
            <a:r>
              <a:rPr lang="en-CA" dirty="0" err="1">
                <a:effectLst/>
                <a:latin typeface="Arial" panose="020B0604020202020204" pitchFamily="34" charset="0"/>
              </a:rPr>
              <a:t>elit</a:t>
            </a:r>
            <a:r>
              <a:rPr lang="en-CA" dirty="0">
                <a:effectLst/>
                <a:latin typeface="Arial" panose="020B0604020202020204" pitchFamily="34" charset="0"/>
              </a:rPr>
              <a:t>, sed do </a:t>
            </a:r>
            <a:r>
              <a:rPr lang="en-CA" dirty="0" err="1">
                <a:effectLst/>
                <a:latin typeface="Arial" panose="020B0604020202020204" pitchFamily="34" charset="0"/>
              </a:rPr>
              <a:t>eiusmod</a:t>
            </a:r>
            <a:r>
              <a:rPr lang="en-CA" dirty="0">
                <a:effectLst/>
                <a:latin typeface="Arial" panose="020B0604020202020204" pitchFamily="34" charset="0"/>
              </a:rPr>
              <a:t>.</a:t>
            </a:r>
          </a:p>
          <a:p>
            <a:endParaRPr lang="en-CA" dirty="0">
              <a:effectLst/>
              <a:latin typeface="Arial" panose="020B0604020202020204" pitchFamily="34" charset="0"/>
            </a:endParaRPr>
          </a:p>
        </p:txBody>
      </p:sp>
      <p:sp>
        <p:nvSpPr>
          <p:cNvPr id="7" name="Rectangle 6">
            <a:extLst>
              <a:ext uri="{FF2B5EF4-FFF2-40B4-BE49-F238E27FC236}">
                <a16:creationId xmlns:a16="http://schemas.microsoft.com/office/drawing/2014/main" id="{A73AAF9D-40E7-92C1-3A19-A8E0D5F7CA5D}"/>
              </a:ext>
            </a:extLst>
          </p:cNvPr>
          <p:cNvSpPr/>
          <p:nvPr userDrawn="1"/>
        </p:nvSpPr>
        <p:spPr>
          <a:xfrm flipV="1">
            <a:off x="0" y="6457687"/>
            <a:ext cx="9544833" cy="45719"/>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9677400" y="6291102"/>
            <a:ext cx="2291166" cy="378889"/>
          </a:xfrm>
          <a:prstGeom prst="rect">
            <a:avLst/>
          </a:prstGeom>
        </p:spPr>
      </p:pic>
      <p:sp>
        <p:nvSpPr>
          <p:cNvPr id="4" name="Text Placeholder 12">
            <a:extLst>
              <a:ext uri="{FF2B5EF4-FFF2-40B4-BE49-F238E27FC236}">
                <a16:creationId xmlns:a16="http://schemas.microsoft.com/office/drawing/2014/main" id="{AA06BE71-AA93-6E2C-1AC7-39383237530C}"/>
              </a:ext>
            </a:extLst>
          </p:cNvPr>
          <p:cNvSpPr>
            <a:spLocks noGrp="1"/>
          </p:cNvSpPr>
          <p:nvPr>
            <p:ph type="body" sz="quarter" idx="12" hasCustomPrompt="1"/>
          </p:nvPr>
        </p:nvSpPr>
        <p:spPr>
          <a:xfrm>
            <a:off x="838200" y="706810"/>
            <a:ext cx="10855961" cy="746360"/>
          </a:xfrm>
          <a:prstGeom prst="rect">
            <a:avLst/>
          </a:prstGeom>
        </p:spPr>
        <p:txBody>
          <a:bodyPr/>
          <a:lstStyle>
            <a:lvl1pPr marL="0" indent="0">
              <a:buNone/>
              <a:defRPr sz="5400" b="0" i="0">
                <a:solidFill>
                  <a:srgbClr val="124734"/>
                </a:solidFill>
                <a:latin typeface="Arial" panose="020B0604020202020204" pitchFamily="34" charset="0"/>
                <a:cs typeface="Arial" panose="020B0604020202020204" pitchFamily="34" charset="0"/>
              </a:defRPr>
            </a:lvl1pPr>
          </a:lstStyle>
          <a:p>
            <a:pPr lvl="0"/>
            <a:r>
              <a:rPr lang="en-US" dirty="0"/>
              <a:t>TITLE &amp; CONTENT HEADER</a:t>
            </a:r>
          </a:p>
        </p:txBody>
      </p:sp>
    </p:spTree>
    <p:extLst>
      <p:ext uri="{BB962C8B-B14F-4D97-AF65-F5344CB8AC3E}">
        <p14:creationId xmlns:p14="http://schemas.microsoft.com/office/powerpoint/2010/main" val="134194349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rgbClr val="005937"/>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9EE796C1-7E0F-70FF-A4F1-5C4B68B36C35}"/>
              </a:ext>
            </a:extLst>
          </p:cNvPr>
          <p:cNvSpPr>
            <a:spLocks noGrp="1"/>
          </p:cNvSpPr>
          <p:nvPr>
            <p:ph type="pic" sz="quarter" idx="11"/>
          </p:nvPr>
        </p:nvSpPr>
        <p:spPr>
          <a:xfrm>
            <a:off x="0" y="81"/>
            <a:ext cx="12192000" cy="5618159"/>
          </a:xfrm>
          <a:prstGeom prst="rect">
            <a:avLst/>
          </a:prstGeom>
        </p:spPr>
        <p:txBody>
          <a:bodyPr anchor="ctr"/>
          <a:lstStyle>
            <a:lvl1pPr marL="0" indent="0" algn="ctr">
              <a:buNone/>
              <a:defRPr sz="8000"/>
            </a:lvl1pPr>
          </a:lstStyle>
          <a:p>
            <a:endParaRPr lang="en-US" dirty="0"/>
          </a:p>
        </p:txBody>
      </p:sp>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9" name="Title 1">
            <a:extLst>
              <a:ext uri="{FF2B5EF4-FFF2-40B4-BE49-F238E27FC236}">
                <a16:creationId xmlns:a16="http://schemas.microsoft.com/office/drawing/2014/main" id="{2813434B-6344-5A91-7FA4-A5004FDECBF6}"/>
              </a:ext>
            </a:extLst>
          </p:cNvPr>
          <p:cNvSpPr>
            <a:spLocks noGrp="1"/>
          </p:cNvSpPr>
          <p:nvPr>
            <p:ph type="ctrTitle" hasCustomPrompt="1"/>
          </p:nvPr>
        </p:nvSpPr>
        <p:spPr>
          <a:xfrm>
            <a:off x="838200" y="772319"/>
            <a:ext cx="11028680" cy="1655762"/>
          </a:xfrm>
          <a:prstGeom prst="rect">
            <a:avLst/>
          </a:prstGeom>
        </p:spPr>
        <p:txBody>
          <a:bodyPr anchor="t"/>
          <a:lstStyle>
            <a:lvl1pPr algn="l">
              <a:defRPr sz="6000" b="0" i="0">
                <a:solidFill>
                  <a:srgbClr val="FFC629"/>
                </a:solidFill>
                <a:latin typeface="Arial" panose="020B0604020202020204" pitchFamily="34" charset="0"/>
                <a:cs typeface="Arial" panose="020B0604020202020204" pitchFamily="34" charset="0"/>
              </a:defRPr>
            </a:lvl1pPr>
          </a:lstStyle>
          <a:p>
            <a:r>
              <a:rPr lang="en-CA" dirty="0">
                <a:solidFill>
                  <a:srgbClr val="FFC529"/>
                </a:solidFill>
                <a:effectLst/>
                <a:latin typeface="Arial" panose="020B0604020202020204" pitchFamily="34" charset="0"/>
              </a:rPr>
              <a:t>TITLE OF POWERPOINT</a:t>
            </a:r>
            <a:br>
              <a:rPr lang="en-CA" dirty="0">
                <a:solidFill>
                  <a:srgbClr val="FFC529"/>
                </a:solidFill>
                <a:effectLst/>
                <a:latin typeface="Arial" panose="020B0604020202020204" pitchFamily="34" charset="0"/>
              </a:rPr>
            </a:br>
            <a:r>
              <a:rPr lang="en-CA" dirty="0">
                <a:solidFill>
                  <a:srgbClr val="FFC529"/>
                </a:solidFill>
                <a:effectLst/>
                <a:latin typeface="Arial" panose="020B0604020202020204" pitchFamily="34" charset="0"/>
              </a:rPr>
              <a:t>PRESENTATION</a:t>
            </a:r>
          </a:p>
        </p:txBody>
      </p:sp>
      <p:sp>
        <p:nvSpPr>
          <p:cNvPr id="11" name="Subtitle 2">
            <a:extLst>
              <a:ext uri="{FF2B5EF4-FFF2-40B4-BE49-F238E27FC236}">
                <a16:creationId xmlns:a16="http://schemas.microsoft.com/office/drawing/2014/main" id="{73397238-2328-4352-1279-40F657DCCEE6}"/>
              </a:ext>
            </a:extLst>
          </p:cNvPr>
          <p:cNvSpPr>
            <a:spLocks noGrp="1"/>
          </p:cNvSpPr>
          <p:nvPr>
            <p:ph type="subTitle" idx="1" hasCustomPrompt="1"/>
          </p:nvPr>
        </p:nvSpPr>
        <p:spPr>
          <a:xfrm>
            <a:off x="838200" y="2601119"/>
            <a:ext cx="5054600" cy="985361"/>
          </a:xfrm>
          <a:prstGeom prst="rect">
            <a:avLst/>
          </a:prstGeom>
        </p:spPr>
        <p:txBody>
          <a:bodyPr/>
          <a:lstStyle>
            <a:lvl1pPr marL="0" indent="0" algn="l">
              <a:buNone/>
              <a:defRPr sz="2400" b="0" i="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Tree>
    <p:extLst>
      <p:ext uri="{BB962C8B-B14F-4D97-AF65-F5344CB8AC3E}">
        <p14:creationId xmlns:p14="http://schemas.microsoft.com/office/powerpoint/2010/main" val="5743066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73AAF9D-40E7-92C1-3A19-A8E0D5F7CA5D}"/>
              </a:ext>
            </a:extLst>
          </p:cNvPr>
          <p:cNvSpPr/>
          <p:nvPr userDrawn="1"/>
        </p:nvSpPr>
        <p:spPr>
          <a:xfrm>
            <a:off x="0" y="5618480"/>
            <a:ext cx="6096000" cy="934720"/>
          </a:xfrm>
          <a:prstGeom prst="rect">
            <a:avLst/>
          </a:prstGeom>
          <a:solidFill>
            <a:srgbClr val="FFC6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8FE73E0-ABF0-1B57-F249-0B5D0A559993}"/>
              </a:ext>
            </a:extLst>
          </p:cNvPr>
          <p:cNvSpPr/>
          <p:nvPr userDrawn="1"/>
        </p:nvSpPr>
        <p:spPr>
          <a:xfrm>
            <a:off x="6096000" y="5618320"/>
            <a:ext cx="6096000" cy="934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972A49E-1654-ECBB-68FA-F61CE4792ADC}"/>
              </a:ext>
            </a:extLst>
          </p:cNvPr>
          <p:cNvPicPr>
            <a:picLocks noChangeAspect="1"/>
          </p:cNvPicPr>
          <p:nvPr userDrawn="1"/>
        </p:nvPicPr>
        <p:blipFill>
          <a:blip r:embed="rId2"/>
          <a:stretch>
            <a:fillRect/>
          </a:stretch>
        </p:blipFill>
        <p:spPr>
          <a:xfrm>
            <a:off x="6934200" y="5757623"/>
            <a:ext cx="3967566" cy="656115"/>
          </a:xfrm>
          <a:prstGeom prst="rect">
            <a:avLst/>
          </a:prstGeom>
        </p:spPr>
      </p:pic>
      <p:sp>
        <p:nvSpPr>
          <p:cNvPr id="13" name="Text Placeholder 16">
            <a:extLst>
              <a:ext uri="{FF2B5EF4-FFF2-40B4-BE49-F238E27FC236}">
                <a16:creationId xmlns:a16="http://schemas.microsoft.com/office/drawing/2014/main" id="{0A0FEFBC-F75A-9C95-6EB4-F707281891E9}"/>
              </a:ext>
            </a:extLst>
          </p:cNvPr>
          <p:cNvSpPr>
            <a:spLocks noGrp="1"/>
          </p:cNvSpPr>
          <p:nvPr>
            <p:ph type="body" sz="quarter" idx="10" hasCustomPrompt="1"/>
          </p:nvPr>
        </p:nvSpPr>
        <p:spPr>
          <a:xfrm>
            <a:off x="843280" y="5811201"/>
            <a:ext cx="4683760" cy="548957"/>
          </a:xfrm>
          <a:prstGeom prst="rect">
            <a:avLst/>
          </a:prstGeom>
        </p:spPr>
        <p:txBody>
          <a:bodyPr anchor="ctr"/>
          <a:lstStyle>
            <a:lvl1pPr marL="0" indent="0">
              <a:buNone/>
              <a:defRPr sz="1800" b="1" i="0">
                <a:latin typeface="Arial" panose="020B0604020202020204" pitchFamily="34" charset="0"/>
                <a:cs typeface="Arial" panose="020B0604020202020204" pitchFamily="34" charset="0"/>
              </a:defRPr>
            </a:lvl1pPr>
          </a:lstStyle>
          <a:p>
            <a:r>
              <a:rPr lang="en-CA" b="1" dirty="0">
                <a:latin typeface="Arial" panose="020B0604020202020204" pitchFamily="34" charset="0"/>
              </a:rPr>
              <a:t>Date XX, 20XX</a:t>
            </a:r>
            <a:endParaRPr lang="en-CA" dirty="0">
              <a:latin typeface="Arial" panose="020B0604020202020204" pitchFamily="34" charset="0"/>
            </a:endParaRPr>
          </a:p>
        </p:txBody>
      </p:sp>
      <p:sp>
        <p:nvSpPr>
          <p:cNvPr id="2" name="Subtitle 1">
            <a:extLst>
              <a:ext uri="{FF2B5EF4-FFF2-40B4-BE49-F238E27FC236}">
                <a16:creationId xmlns:a16="http://schemas.microsoft.com/office/drawing/2014/main" id="{FE3C3D3C-6CE4-3AAB-32B0-9B9BD98F945D}"/>
              </a:ext>
            </a:extLst>
          </p:cNvPr>
          <p:cNvSpPr>
            <a:spLocks noGrp="1"/>
          </p:cNvSpPr>
          <p:nvPr>
            <p:ph type="subTitle" idx="1" hasCustomPrompt="1"/>
          </p:nvPr>
        </p:nvSpPr>
        <p:spPr>
          <a:xfrm>
            <a:off x="628650" y="2601120"/>
            <a:ext cx="8068310" cy="985361"/>
          </a:xfrm>
          <a:prstGeom prst="rect">
            <a:avLst/>
          </a:prstGeom>
        </p:spPr>
        <p:txBody>
          <a:bodyPr/>
          <a:lstStyle>
            <a:lvl1pPr marL="0" indent="0">
              <a:buNone/>
              <a:defRPr b="0" i="0">
                <a:latin typeface="Arial" panose="020B0604020202020204" pitchFamily="34" charset="0"/>
                <a:cs typeface="Arial" panose="020B0604020202020204" pitchFamily="34" charset="0"/>
              </a:defRPr>
            </a:lvl1pPr>
          </a:lstStyle>
          <a:p>
            <a:r>
              <a:rPr lang="en-CA" dirty="0">
                <a:effectLst/>
                <a:latin typeface="Arial" panose="020B0604020202020204" pitchFamily="34" charset="0"/>
              </a:rPr>
              <a:t>Faculty Name </a:t>
            </a:r>
            <a:br>
              <a:rPr lang="en-CA" dirty="0">
                <a:effectLst/>
                <a:latin typeface="Arial" panose="020B0604020202020204" pitchFamily="34" charset="0"/>
              </a:rPr>
            </a:br>
            <a:r>
              <a:rPr lang="en-CA" dirty="0">
                <a:effectLst/>
                <a:latin typeface="Arial" panose="020B0604020202020204" pitchFamily="34" charset="0"/>
              </a:rPr>
              <a:t>Appears Here</a:t>
            </a:r>
          </a:p>
        </p:txBody>
      </p:sp>
      <p:sp>
        <p:nvSpPr>
          <p:cNvPr id="3" name="Text Placeholder 3">
            <a:extLst>
              <a:ext uri="{FF2B5EF4-FFF2-40B4-BE49-F238E27FC236}">
                <a16:creationId xmlns:a16="http://schemas.microsoft.com/office/drawing/2014/main" id="{F1DCA7C0-9A0E-28E0-8214-51A3691098D7}"/>
              </a:ext>
            </a:extLst>
          </p:cNvPr>
          <p:cNvSpPr>
            <a:spLocks noGrp="1"/>
          </p:cNvSpPr>
          <p:nvPr>
            <p:ph type="body" sz="quarter" idx="12" hasCustomPrompt="1"/>
          </p:nvPr>
        </p:nvSpPr>
        <p:spPr>
          <a:xfrm>
            <a:off x="628650" y="707866"/>
            <a:ext cx="11170868" cy="1700213"/>
          </a:xfrm>
          <a:prstGeom prst="rect">
            <a:avLst/>
          </a:prstGeom>
        </p:spPr>
        <p:txBody>
          <a:bodyPr/>
          <a:lstStyle>
            <a:lvl1pPr marL="0" indent="0">
              <a:buNone/>
              <a:defRPr sz="6000" b="0" i="0">
                <a:solidFill>
                  <a:srgbClr val="124734"/>
                </a:solidFill>
                <a:latin typeface="Arial" panose="020B0604020202020204" pitchFamily="34" charset="0"/>
                <a:cs typeface="Arial" panose="020B0604020202020204" pitchFamily="34" charset="0"/>
              </a:defRPr>
            </a:lvl1pPr>
          </a:lstStyle>
          <a:p>
            <a:r>
              <a:rPr lang="en-US" dirty="0"/>
              <a:t>TITLE OF POWERPOINT PRESENTATION</a:t>
            </a:r>
          </a:p>
        </p:txBody>
      </p:sp>
    </p:spTree>
    <p:extLst>
      <p:ext uri="{BB962C8B-B14F-4D97-AF65-F5344CB8AC3E}">
        <p14:creationId xmlns:p14="http://schemas.microsoft.com/office/powerpoint/2010/main" val="22844054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9E58-7FB7-7286-3511-4A8BE28226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714912-1591-AF40-9C40-449ECF11B1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B1214D-D706-0F7A-10BE-1D23D12DBBEB}"/>
              </a:ext>
            </a:extLst>
          </p:cNvPr>
          <p:cNvSpPr>
            <a:spLocks noGrp="1"/>
          </p:cNvSpPr>
          <p:nvPr>
            <p:ph type="dt" sz="half" idx="10"/>
          </p:nvPr>
        </p:nvSpPr>
        <p:spPr/>
        <p:txBody>
          <a:bodyPr/>
          <a:lstStyle/>
          <a:p>
            <a:fld id="{BA0904D1-E16E-47F2-B195-DDBCA6637575}" type="datetimeFigureOut">
              <a:rPr lang="en-US" smtClean="0"/>
              <a:t>8/1/2024</a:t>
            </a:fld>
            <a:endParaRPr lang="en-US"/>
          </a:p>
        </p:txBody>
      </p:sp>
      <p:sp>
        <p:nvSpPr>
          <p:cNvPr id="5" name="Footer Placeholder 4">
            <a:extLst>
              <a:ext uri="{FF2B5EF4-FFF2-40B4-BE49-F238E27FC236}">
                <a16:creationId xmlns:a16="http://schemas.microsoft.com/office/drawing/2014/main" id="{5BDF0D7D-B177-8C14-446A-EDEAB65CF1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EBEE25-2AD5-CD23-F4D9-FB63C98EF249}"/>
              </a:ext>
            </a:extLst>
          </p:cNvPr>
          <p:cNvSpPr>
            <a:spLocks noGrp="1"/>
          </p:cNvSpPr>
          <p:nvPr>
            <p:ph type="sldNum" sz="quarter" idx="12"/>
          </p:nvPr>
        </p:nvSpPr>
        <p:spPr/>
        <p:txBody>
          <a:bodyPr/>
          <a:lstStyle/>
          <a:p>
            <a:fld id="{ED7B54D1-2991-43D9-8659-4E6B3401FF7C}" type="slidenum">
              <a:rPr lang="en-US" smtClean="0"/>
              <a:t>‹#›</a:t>
            </a:fld>
            <a:endParaRPr lang="en-US"/>
          </a:p>
        </p:txBody>
      </p:sp>
    </p:spTree>
    <p:extLst>
      <p:ext uri="{BB962C8B-B14F-4D97-AF65-F5344CB8AC3E}">
        <p14:creationId xmlns:p14="http://schemas.microsoft.com/office/powerpoint/2010/main" val="975111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40110-B163-F8D5-C146-7C932A115A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3EAD7CE-CE81-A42A-D8F8-F4946A9267E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8DAD83-0FEA-3183-CE6D-DDDEA444FFE0}"/>
              </a:ext>
            </a:extLst>
          </p:cNvPr>
          <p:cNvSpPr>
            <a:spLocks noGrp="1"/>
          </p:cNvSpPr>
          <p:nvPr>
            <p:ph type="dt" sz="half" idx="10"/>
          </p:nvPr>
        </p:nvSpPr>
        <p:spPr/>
        <p:txBody>
          <a:bodyPr/>
          <a:lstStyle/>
          <a:p>
            <a:fld id="{BA0904D1-E16E-47F2-B195-DDBCA6637575}" type="datetimeFigureOut">
              <a:rPr lang="en-US" smtClean="0"/>
              <a:t>8/1/2024</a:t>
            </a:fld>
            <a:endParaRPr lang="en-US"/>
          </a:p>
        </p:txBody>
      </p:sp>
      <p:sp>
        <p:nvSpPr>
          <p:cNvPr id="5" name="Footer Placeholder 4">
            <a:extLst>
              <a:ext uri="{FF2B5EF4-FFF2-40B4-BE49-F238E27FC236}">
                <a16:creationId xmlns:a16="http://schemas.microsoft.com/office/drawing/2014/main" id="{72132426-FF85-B462-27F1-6B7E7B8674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990C7D-93CB-07AC-E0F2-0CDC0197188F}"/>
              </a:ext>
            </a:extLst>
          </p:cNvPr>
          <p:cNvSpPr>
            <a:spLocks noGrp="1"/>
          </p:cNvSpPr>
          <p:nvPr>
            <p:ph type="sldNum" sz="quarter" idx="12"/>
          </p:nvPr>
        </p:nvSpPr>
        <p:spPr/>
        <p:txBody>
          <a:bodyPr/>
          <a:lstStyle/>
          <a:p>
            <a:fld id="{ED7B54D1-2991-43D9-8659-4E6B3401FF7C}" type="slidenum">
              <a:rPr lang="en-US" smtClean="0"/>
              <a:t>‹#›</a:t>
            </a:fld>
            <a:endParaRPr lang="en-US"/>
          </a:p>
        </p:txBody>
      </p:sp>
    </p:spTree>
    <p:extLst>
      <p:ext uri="{BB962C8B-B14F-4D97-AF65-F5344CB8AC3E}">
        <p14:creationId xmlns:p14="http://schemas.microsoft.com/office/powerpoint/2010/main" val="2804666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2EC65-2900-D76E-9C84-83C6479F89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A637C1-C3C6-8B86-211F-72A9A7827E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31B30E4-FDDD-1F4D-9949-D80A6088D3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E6E5A6C-2E95-FD1E-3151-5F42D072BDEF}"/>
              </a:ext>
            </a:extLst>
          </p:cNvPr>
          <p:cNvSpPr>
            <a:spLocks noGrp="1"/>
          </p:cNvSpPr>
          <p:nvPr>
            <p:ph type="dt" sz="half" idx="10"/>
          </p:nvPr>
        </p:nvSpPr>
        <p:spPr/>
        <p:txBody>
          <a:bodyPr/>
          <a:lstStyle/>
          <a:p>
            <a:fld id="{BA0904D1-E16E-47F2-B195-DDBCA6637575}" type="datetimeFigureOut">
              <a:rPr lang="en-US" smtClean="0"/>
              <a:t>8/1/2024</a:t>
            </a:fld>
            <a:endParaRPr lang="en-US"/>
          </a:p>
        </p:txBody>
      </p:sp>
      <p:sp>
        <p:nvSpPr>
          <p:cNvPr id="6" name="Footer Placeholder 5">
            <a:extLst>
              <a:ext uri="{FF2B5EF4-FFF2-40B4-BE49-F238E27FC236}">
                <a16:creationId xmlns:a16="http://schemas.microsoft.com/office/drawing/2014/main" id="{FCCF9AF6-29C5-4C8E-036B-53EBA92881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6BBC19-1A25-1DD1-02F1-2D683A7F1EEB}"/>
              </a:ext>
            </a:extLst>
          </p:cNvPr>
          <p:cNvSpPr>
            <a:spLocks noGrp="1"/>
          </p:cNvSpPr>
          <p:nvPr>
            <p:ph type="sldNum" sz="quarter" idx="12"/>
          </p:nvPr>
        </p:nvSpPr>
        <p:spPr/>
        <p:txBody>
          <a:bodyPr/>
          <a:lstStyle/>
          <a:p>
            <a:fld id="{ED7B54D1-2991-43D9-8659-4E6B3401FF7C}" type="slidenum">
              <a:rPr lang="en-US" smtClean="0"/>
              <a:t>‹#›</a:t>
            </a:fld>
            <a:endParaRPr lang="en-US"/>
          </a:p>
        </p:txBody>
      </p:sp>
    </p:spTree>
    <p:extLst>
      <p:ext uri="{BB962C8B-B14F-4D97-AF65-F5344CB8AC3E}">
        <p14:creationId xmlns:p14="http://schemas.microsoft.com/office/powerpoint/2010/main" val="1527377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F7FC3-8173-EB5D-E5AD-CFC3EDB4CCF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DB8469B-2AA3-3687-61A5-2E34BA6543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2ADB15-F02E-BB33-C830-77C1FD5E2E2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BB7B8AE-200F-69EF-65D5-DA3FB921D9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646631-B058-FEE8-64E9-E942A247AA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3B5F3C-0FDD-67D7-9EBD-5BA21DC5F3D8}"/>
              </a:ext>
            </a:extLst>
          </p:cNvPr>
          <p:cNvSpPr>
            <a:spLocks noGrp="1"/>
          </p:cNvSpPr>
          <p:nvPr>
            <p:ph type="dt" sz="half" idx="10"/>
          </p:nvPr>
        </p:nvSpPr>
        <p:spPr/>
        <p:txBody>
          <a:bodyPr/>
          <a:lstStyle/>
          <a:p>
            <a:fld id="{BA0904D1-E16E-47F2-B195-DDBCA6637575}" type="datetimeFigureOut">
              <a:rPr lang="en-US" smtClean="0"/>
              <a:t>8/1/2024</a:t>
            </a:fld>
            <a:endParaRPr lang="en-US"/>
          </a:p>
        </p:txBody>
      </p:sp>
      <p:sp>
        <p:nvSpPr>
          <p:cNvPr id="8" name="Footer Placeholder 7">
            <a:extLst>
              <a:ext uri="{FF2B5EF4-FFF2-40B4-BE49-F238E27FC236}">
                <a16:creationId xmlns:a16="http://schemas.microsoft.com/office/drawing/2014/main" id="{6B79EBC1-5610-EBA8-F77F-18F9510C0DF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C4791D-140E-D59E-8083-26F98071DBC3}"/>
              </a:ext>
            </a:extLst>
          </p:cNvPr>
          <p:cNvSpPr>
            <a:spLocks noGrp="1"/>
          </p:cNvSpPr>
          <p:nvPr>
            <p:ph type="sldNum" sz="quarter" idx="12"/>
          </p:nvPr>
        </p:nvSpPr>
        <p:spPr/>
        <p:txBody>
          <a:bodyPr/>
          <a:lstStyle/>
          <a:p>
            <a:fld id="{ED7B54D1-2991-43D9-8659-4E6B3401FF7C}" type="slidenum">
              <a:rPr lang="en-US" smtClean="0"/>
              <a:t>‹#›</a:t>
            </a:fld>
            <a:endParaRPr lang="en-US"/>
          </a:p>
        </p:txBody>
      </p:sp>
    </p:spTree>
    <p:extLst>
      <p:ext uri="{BB962C8B-B14F-4D97-AF65-F5344CB8AC3E}">
        <p14:creationId xmlns:p14="http://schemas.microsoft.com/office/powerpoint/2010/main" val="21222886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C4328-6095-E513-4380-ADED42F921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45A504D-286D-C692-DDE7-914556C71FD4}"/>
              </a:ext>
            </a:extLst>
          </p:cNvPr>
          <p:cNvSpPr>
            <a:spLocks noGrp="1"/>
          </p:cNvSpPr>
          <p:nvPr>
            <p:ph type="dt" sz="half" idx="10"/>
          </p:nvPr>
        </p:nvSpPr>
        <p:spPr/>
        <p:txBody>
          <a:bodyPr/>
          <a:lstStyle/>
          <a:p>
            <a:fld id="{BA0904D1-E16E-47F2-B195-DDBCA6637575}" type="datetimeFigureOut">
              <a:rPr lang="en-US" smtClean="0"/>
              <a:t>8/1/2024</a:t>
            </a:fld>
            <a:endParaRPr lang="en-US"/>
          </a:p>
        </p:txBody>
      </p:sp>
      <p:sp>
        <p:nvSpPr>
          <p:cNvPr id="4" name="Footer Placeholder 3">
            <a:extLst>
              <a:ext uri="{FF2B5EF4-FFF2-40B4-BE49-F238E27FC236}">
                <a16:creationId xmlns:a16="http://schemas.microsoft.com/office/drawing/2014/main" id="{36A3A54B-F9C2-BE68-8C04-12E90318E0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DF728AE-3877-F549-3F5E-F047CA9A3AD4}"/>
              </a:ext>
            </a:extLst>
          </p:cNvPr>
          <p:cNvSpPr>
            <a:spLocks noGrp="1"/>
          </p:cNvSpPr>
          <p:nvPr>
            <p:ph type="sldNum" sz="quarter" idx="12"/>
          </p:nvPr>
        </p:nvSpPr>
        <p:spPr/>
        <p:txBody>
          <a:bodyPr/>
          <a:lstStyle/>
          <a:p>
            <a:fld id="{ED7B54D1-2991-43D9-8659-4E6B3401FF7C}" type="slidenum">
              <a:rPr lang="en-US" smtClean="0"/>
              <a:t>‹#›</a:t>
            </a:fld>
            <a:endParaRPr lang="en-US"/>
          </a:p>
        </p:txBody>
      </p:sp>
    </p:spTree>
    <p:extLst>
      <p:ext uri="{BB962C8B-B14F-4D97-AF65-F5344CB8AC3E}">
        <p14:creationId xmlns:p14="http://schemas.microsoft.com/office/powerpoint/2010/main" val="13054329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B559D4-273B-5906-2E42-EA44DBDABB54}"/>
              </a:ext>
            </a:extLst>
          </p:cNvPr>
          <p:cNvSpPr>
            <a:spLocks noGrp="1"/>
          </p:cNvSpPr>
          <p:nvPr>
            <p:ph type="dt" sz="half" idx="10"/>
          </p:nvPr>
        </p:nvSpPr>
        <p:spPr/>
        <p:txBody>
          <a:bodyPr/>
          <a:lstStyle/>
          <a:p>
            <a:fld id="{BA0904D1-E16E-47F2-B195-DDBCA6637575}" type="datetimeFigureOut">
              <a:rPr lang="en-US" smtClean="0"/>
              <a:t>8/1/2024</a:t>
            </a:fld>
            <a:endParaRPr lang="en-US"/>
          </a:p>
        </p:txBody>
      </p:sp>
      <p:sp>
        <p:nvSpPr>
          <p:cNvPr id="3" name="Footer Placeholder 2">
            <a:extLst>
              <a:ext uri="{FF2B5EF4-FFF2-40B4-BE49-F238E27FC236}">
                <a16:creationId xmlns:a16="http://schemas.microsoft.com/office/drawing/2014/main" id="{81DE4F60-A119-B232-A531-823C2813941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838C900-DC53-2432-D0BC-A230D2C5445D}"/>
              </a:ext>
            </a:extLst>
          </p:cNvPr>
          <p:cNvSpPr>
            <a:spLocks noGrp="1"/>
          </p:cNvSpPr>
          <p:nvPr>
            <p:ph type="sldNum" sz="quarter" idx="12"/>
          </p:nvPr>
        </p:nvSpPr>
        <p:spPr/>
        <p:txBody>
          <a:bodyPr/>
          <a:lstStyle/>
          <a:p>
            <a:fld id="{ED7B54D1-2991-43D9-8659-4E6B3401FF7C}" type="slidenum">
              <a:rPr lang="en-US" smtClean="0"/>
              <a:t>‹#›</a:t>
            </a:fld>
            <a:endParaRPr lang="en-US"/>
          </a:p>
        </p:txBody>
      </p:sp>
    </p:spTree>
    <p:extLst>
      <p:ext uri="{BB962C8B-B14F-4D97-AF65-F5344CB8AC3E}">
        <p14:creationId xmlns:p14="http://schemas.microsoft.com/office/powerpoint/2010/main" val="3152853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B887C-04D4-B002-342C-F046F90E93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05AE9D-89DC-97BE-A804-E2B3C2EA5E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9CBD994-C48F-561B-449D-29034227A4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8D020B-D560-E440-B9D3-06D181623DFB}"/>
              </a:ext>
            </a:extLst>
          </p:cNvPr>
          <p:cNvSpPr>
            <a:spLocks noGrp="1"/>
          </p:cNvSpPr>
          <p:nvPr>
            <p:ph type="dt" sz="half" idx="10"/>
          </p:nvPr>
        </p:nvSpPr>
        <p:spPr/>
        <p:txBody>
          <a:bodyPr/>
          <a:lstStyle/>
          <a:p>
            <a:fld id="{BA0904D1-E16E-47F2-B195-DDBCA6637575}" type="datetimeFigureOut">
              <a:rPr lang="en-US" smtClean="0"/>
              <a:t>8/1/2024</a:t>
            </a:fld>
            <a:endParaRPr lang="en-US"/>
          </a:p>
        </p:txBody>
      </p:sp>
      <p:sp>
        <p:nvSpPr>
          <p:cNvPr id="6" name="Footer Placeholder 5">
            <a:extLst>
              <a:ext uri="{FF2B5EF4-FFF2-40B4-BE49-F238E27FC236}">
                <a16:creationId xmlns:a16="http://schemas.microsoft.com/office/drawing/2014/main" id="{59B4FCAD-8005-4875-7A32-D6E4B54DF4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653904-289E-5FAD-2C93-F9EC11DEB9D7}"/>
              </a:ext>
            </a:extLst>
          </p:cNvPr>
          <p:cNvSpPr>
            <a:spLocks noGrp="1"/>
          </p:cNvSpPr>
          <p:nvPr>
            <p:ph type="sldNum" sz="quarter" idx="12"/>
          </p:nvPr>
        </p:nvSpPr>
        <p:spPr/>
        <p:txBody>
          <a:bodyPr/>
          <a:lstStyle/>
          <a:p>
            <a:fld id="{ED7B54D1-2991-43D9-8659-4E6B3401FF7C}" type="slidenum">
              <a:rPr lang="en-US" smtClean="0"/>
              <a:t>‹#›</a:t>
            </a:fld>
            <a:endParaRPr lang="en-US"/>
          </a:p>
        </p:txBody>
      </p:sp>
    </p:spTree>
    <p:extLst>
      <p:ext uri="{BB962C8B-B14F-4D97-AF65-F5344CB8AC3E}">
        <p14:creationId xmlns:p14="http://schemas.microsoft.com/office/powerpoint/2010/main" val="3629250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A0136-3B8B-9AA0-CB54-F27284A36C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96BE2A0-488D-8EF7-135F-AEB0BF78B0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E0B9F9-7A56-8F0C-2A2E-E1CC16140A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BD384B-C082-E4EF-A3EC-9F85F3E1A491}"/>
              </a:ext>
            </a:extLst>
          </p:cNvPr>
          <p:cNvSpPr>
            <a:spLocks noGrp="1"/>
          </p:cNvSpPr>
          <p:nvPr>
            <p:ph type="dt" sz="half" idx="10"/>
          </p:nvPr>
        </p:nvSpPr>
        <p:spPr/>
        <p:txBody>
          <a:bodyPr/>
          <a:lstStyle/>
          <a:p>
            <a:fld id="{BA0904D1-E16E-47F2-B195-DDBCA6637575}" type="datetimeFigureOut">
              <a:rPr lang="en-US" smtClean="0"/>
              <a:t>8/1/2024</a:t>
            </a:fld>
            <a:endParaRPr lang="en-US"/>
          </a:p>
        </p:txBody>
      </p:sp>
      <p:sp>
        <p:nvSpPr>
          <p:cNvPr id="6" name="Footer Placeholder 5">
            <a:extLst>
              <a:ext uri="{FF2B5EF4-FFF2-40B4-BE49-F238E27FC236}">
                <a16:creationId xmlns:a16="http://schemas.microsoft.com/office/drawing/2014/main" id="{8DBE15EE-EB47-8943-D021-71A8625275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00A30E-D6BB-102D-2D09-505A82AFFF53}"/>
              </a:ext>
            </a:extLst>
          </p:cNvPr>
          <p:cNvSpPr>
            <a:spLocks noGrp="1"/>
          </p:cNvSpPr>
          <p:nvPr>
            <p:ph type="sldNum" sz="quarter" idx="12"/>
          </p:nvPr>
        </p:nvSpPr>
        <p:spPr/>
        <p:txBody>
          <a:bodyPr/>
          <a:lstStyle/>
          <a:p>
            <a:fld id="{ED7B54D1-2991-43D9-8659-4E6B3401FF7C}" type="slidenum">
              <a:rPr lang="en-US" smtClean="0"/>
              <a:t>‹#›</a:t>
            </a:fld>
            <a:endParaRPr lang="en-US"/>
          </a:p>
        </p:txBody>
      </p:sp>
    </p:spTree>
    <p:extLst>
      <p:ext uri="{BB962C8B-B14F-4D97-AF65-F5344CB8AC3E}">
        <p14:creationId xmlns:p14="http://schemas.microsoft.com/office/powerpoint/2010/main" val="9213305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3097A3-736E-F72B-5029-FF305F0497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5D1D7E-B9DC-0468-C4A9-25F2B548C3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BEF27A-30E9-9CFD-4BF6-1268571432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A0904D1-E16E-47F2-B195-DDBCA6637575}" type="datetimeFigureOut">
              <a:rPr lang="en-US" smtClean="0"/>
              <a:t>8/1/2024</a:t>
            </a:fld>
            <a:endParaRPr lang="en-US"/>
          </a:p>
        </p:txBody>
      </p:sp>
      <p:sp>
        <p:nvSpPr>
          <p:cNvPr id="5" name="Footer Placeholder 4">
            <a:extLst>
              <a:ext uri="{FF2B5EF4-FFF2-40B4-BE49-F238E27FC236}">
                <a16:creationId xmlns:a16="http://schemas.microsoft.com/office/drawing/2014/main" id="{5BB98DB9-1338-365C-C456-54EFF82B69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FC483F1-E80A-25DF-0FEA-B9B896EA40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D7B54D1-2991-43D9-8659-4E6B3401FF7C}" type="slidenum">
              <a:rPr lang="en-US" smtClean="0"/>
              <a:t>‹#›</a:t>
            </a:fld>
            <a:endParaRPr lang="en-US"/>
          </a:p>
        </p:txBody>
      </p:sp>
    </p:spTree>
    <p:extLst>
      <p:ext uri="{BB962C8B-B14F-4D97-AF65-F5344CB8AC3E}">
        <p14:creationId xmlns:p14="http://schemas.microsoft.com/office/powerpoint/2010/main" val="355020023"/>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8" r:id="rId4"/>
    <p:sldLayoutId id="2147483659" r:id="rId5"/>
    <p:sldLayoutId id="2147483660" r:id="rId6"/>
    <p:sldLayoutId id="2147483661" r:id="rId7"/>
    <p:sldLayoutId id="2147483662" r:id="rId8"/>
    <p:sldLayoutId id="2147483663" r:id="rId9"/>
    <p:sldLayoutId id="2147483664" r:id="rId10"/>
    <p:sldLayoutId id="2147483665" r:id="rId11"/>
    <p:sldLayoutId id="2147483666" r:id="rId12"/>
    <p:sldLayoutId id="2147483667" r:id="rId13"/>
    <p:sldLayoutId id="2147483668" r:id="rId14"/>
    <p:sldLayoutId id="2147483653" r:id="rId15"/>
    <p:sldLayoutId id="2147483650"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hyperlink" Target="https://drive.google.com/file/d/19OPlpyaLlh8q8eh9IsL9TEWsWem5IGKH/view?usp=drive_link"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hyperlink" Target="https://drive.google.com/file/d/1p66aoGeFuxqgewS7h5X9t0Vp11H_fffr/view?usp=drive_link" TargetMode="External"/><Relationship Id="rId4" Type="http://schemas.openxmlformats.org/officeDocument/2006/relationships/hyperlink" Target="https://drive.google.com/file/d/1a4uLqejpX_KrsvFSXzvJS3DMXY0FmFIi/view?usp=drive_link"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336B5-970F-DF85-889B-BD7249A9B132}"/>
              </a:ext>
            </a:extLst>
          </p:cNvPr>
          <p:cNvSpPr>
            <a:spLocks noGrp="1"/>
          </p:cNvSpPr>
          <p:nvPr>
            <p:ph type="ctrTitle"/>
          </p:nvPr>
        </p:nvSpPr>
        <p:spPr>
          <a:xfrm>
            <a:off x="820228" y="1221611"/>
            <a:ext cx="10734040" cy="940489"/>
          </a:xfrm>
        </p:spPr>
        <p:txBody>
          <a:bodyPr lIns="91440" tIns="45720" rIns="91440" bIns="45720" anchor="t"/>
          <a:lstStyle/>
          <a:p>
            <a:r>
              <a:rPr lang="en-US" dirty="0" err="1"/>
              <a:t>EduTrack</a:t>
            </a:r>
            <a:r>
              <a:rPr lang="en-US" dirty="0"/>
              <a:t> Application</a:t>
            </a:r>
          </a:p>
        </p:txBody>
      </p:sp>
      <p:sp>
        <p:nvSpPr>
          <p:cNvPr id="3" name="Subtitle 2">
            <a:extLst>
              <a:ext uri="{FF2B5EF4-FFF2-40B4-BE49-F238E27FC236}">
                <a16:creationId xmlns:a16="http://schemas.microsoft.com/office/drawing/2014/main" id="{B2D45DDC-E456-C634-CC16-D6A4E88E2DE7}"/>
              </a:ext>
            </a:extLst>
          </p:cNvPr>
          <p:cNvSpPr>
            <a:spLocks noGrp="1"/>
          </p:cNvSpPr>
          <p:nvPr>
            <p:ph type="subTitle" idx="1"/>
          </p:nvPr>
        </p:nvSpPr>
        <p:spPr>
          <a:xfrm>
            <a:off x="899346" y="3014735"/>
            <a:ext cx="10734040" cy="1557265"/>
          </a:xfrm>
        </p:spPr>
        <p:txBody>
          <a:bodyPr/>
          <a:lstStyle/>
          <a:p>
            <a:r>
              <a:rPr lang="en-US" dirty="0"/>
              <a:t>Bilal Alissa - (200384288),</a:t>
            </a:r>
          </a:p>
          <a:p>
            <a:r>
              <a:rPr lang="en-US" dirty="0"/>
              <a:t>Pruthvi Patel - (200509419),</a:t>
            </a:r>
          </a:p>
          <a:p>
            <a:r>
              <a:rPr lang="en-US" dirty="0"/>
              <a:t>Poojan Patel - (200518202)</a:t>
            </a:r>
          </a:p>
        </p:txBody>
      </p:sp>
      <p:sp>
        <p:nvSpPr>
          <p:cNvPr id="5" name="Text Placeholder 3">
            <a:extLst>
              <a:ext uri="{FF2B5EF4-FFF2-40B4-BE49-F238E27FC236}">
                <a16:creationId xmlns:a16="http://schemas.microsoft.com/office/drawing/2014/main" id="{14737353-3083-5B65-8EA6-A0B4B9E17B21}"/>
              </a:ext>
            </a:extLst>
          </p:cNvPr>
          <p:cNvSpPr txBox="1">
            <a:spLocks/>
          </p:cNvSpPr>
          <p:nvPr/>
        </p:nvSpPr>
        <p:spPr>
          <a:xfrm>
            <a:off x="3101788" y="5838094"/>
            <a:ext cx="2868705" cy="548957"/>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1800" b="1"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dirty="0"/>
              <a:t>Software Testing and Validation (ENSE 375)</a:t>
            </a:r>
          </a:p>
        </p:txBody>
      </p:sp>
    </p:spTree>
    <p:extLst>
      <p:ext uri="{BB962C8B-B14F-4D97-AF65-F5344CB8AC3E}">
        <p14:creationId xmlns:p14="http://schemas.microsoft.com/office/powerpoint/2010/main" val="23897384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751FE519-41DD-D5E0-E6A6-D003312709DA}"/>
              </a:ext>
            </a:extLst>
          </p:cNvPr>
          <p:cNvGraphicFramePr>
            <a:graphicFrameLocks noGrp="1"/>
          </p:cNvGraphicFramePr>
          <p:nvPr>
            <p:extLst>
              <p:ext uri="{D42A27DB-BD31-4B8C-83A1-F6EECF244321}">
                <p14:modId xmlns:p14="http://schemas.microsoft.com/office/powerpoint/2010/main" val="2228597226"/>
              </p:ext>
            </p:extLst>
          </p:nvPr>
        </p:nvGraphicFramePr>
        <p:xfrm>
          <a:off x="643467" y="1478382"/>
          <a:ext cx="10905068" cy="4186679"/>
        </p:xfrm>
        <a:graphic>
          <a:graphicData uri="http://schemas.openxmlformats.org/drawingml/2006/table">
            <a:tbl>
              <a:tblPr firstRow="1" firstCol="1" bandRow="1">
                <a:tableStyleId>{5C22544A-7EE6-4342-B048-85BDC9FD1C3A}</a:tableStyleId>
              </a:tblPr>
              <a:tblGrid>
                <a:gridCol w="2062336">
                  <a:extLst>
                    <a:ext uri="{9D8B030D-6E8A-4147-A177-3AD203B41FA5}">
                      <a16:colId xmlns:a16="http://schemas.microsoft.com/office/drawing/2014/main" val="563671621"/>
                    </a:ext>
                  </a:extLst>
                </a:gridCol>
                <a:gridCol w="2288357">
                  <a:extLst>
                    <a:ext uri="{9D8B030D-6E8A-4147-A177-3AD203B41FA5}">
                      <a16:colId xmlns:a16="http://schemas.microsoft.com/office/drawing/2014/main" val="3716183347"/>
                    </a:ext>
                  </a:extLst>
                </a:gridCol>
                <a:gridCol w="1787340">
                  <a:extLst>
                    <a:ext uri="{9D8B030D-6E8A-4147-A177-3AD203B41FA5}">
                      <a16:colId xmlns:a16="http://schemas.microsoft.com/office/drawing/2014/main" val="2296355108"/>
                    </a:ext>
                  </a:extLst>
                </a:gridCol>
                <a:gridCol w="2253550">
                  <a:extLst>
                    <a:ext uri="{9D8B030D-6E8A-4147-A177-3AD203B41FA5}">
                      <a16:colId xmlns:a16="http://schemas.microsoft.com/office/drawing/2014/main" val="347430300"/>
                    </a:ext>
                  </a:extLst>
                </a:gridCol>
                <a:gridCol w="2513485">
                  <a:extLst>
                    <a:ext uri="{9D8B030D-6E8A-4147-A177-3AD203B41FA5}">
                      <a16:colId xmlns:a16="http://schemas.microsoft.com/office/drawing/2014/main" val="678642594"/>
                    </a:ext>
                  </a:extLst>
                </a:gridCol>
              </a:tblGrid>
              <a:tr h="710302">
                <a:tc>
                  <a:txBody>
                    <a:bodyPr/>
                    <a:lstStyle/>
                    <a:p>
                      <a:pPr marL="0" marR="0">
                        <a:lnSpc>
                          <a:spcPct val="150000"/>
                        </a:lnSpc>
                        <a:spcBef>
                          <a:spcPts val="0"/>
                        </a:spcBef>
                        <a:spcAft>
                          <a:spcPts val="1200"/>
                        </a:spcAft>
                      </a:pPr>
                      <a:r>
                        <a:rPr lang="en-CA" sz="1500">
                          <a:effectLst/>
                        </a:rPr>
                        <a:t>Factor</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Description</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Solution 1 (Basic Command-Line)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Solution 2 (Structured Command-Line)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Selected Solution (Refined Structured Command-Line)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extLst>
                  <a:ext uri="{0D108BD9-81ED-4DB2-BD59-A6C34878D82A}">
                    <a16:rowId xmlns:a16="http://schemas.microsoft.com/office/drawing/2014/main" val="4075575277"/>
                  </a:ext>
                </a:extLst>
              </a:tr>
              <a:tr h="710302">
                <a:tc>
                  <a:txBody>
                    <a:bodyPr/>
                    <a:lstStyle/>
                    <a:p>
                      <a:pPr marL="0" marR="0">
                        <a:lnSpc>
                          <a:spcPct val="150000"/>
                        </a:lnSpc>
                        <a:spcBef>
                          <a:spcPts val="0"/>
                        </a:spcBef>
                        <a:spcAft>
                          <a:spcPts val="1200"/>
                        </a:spcAft>
                      </a:pPr>
                      <a:r>
                        <a:rPr lang="en-CA" sz="1500">
                          <a:effectLst/>
                        </a:rPr>
                        <a:t>User Interface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Type and complexity of user interaction</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Simple CLI</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Enhanced CLI with structured data</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Refined CLI with focus on usability</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extLst>
                  <a:ext uri="{0D108BD9-81ED-4DB2-BD59-A6C34878D82A}">
                    <a16:rowId xmlns:a16="http://schemas.microsoft.com/office/drawing/2014/main" val="1137978885"/>
                  </a:ext>
                </a:extLst>
              </a:tr>
              <a:tr h="1060029">
                <a:tc>
                  <a:txBody>
                    <a:bodyPr/>
                    <a:lstStyle/>
                    <a:p>
                      <a:pPr marL="0" marR="0">
                        <a:lnSpc>
                          <a:spcPct val="150000"/>
                        </a:lnSpc>
                        <a:spcBef>
                          <a:spcPts val="0"/>
                        </a:spcBef>
                        <a:spcAft>
                          <a:spcPts val="1200"/>
                        </a:spcAft>
                      </a:pPr>
                      <a:r>
                        <a:rPr lang="en-CA" sz="1500">
                          <a:effectLst/>
                        </a:rPr>
                        <a:t>Data Management</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Method of storing and managing data</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In-memory lists and maps</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In-memory with Java objects and classes</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In-memory with secure handling and structured entities</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extLst>
                  <a:ext uri="{0D108BD9-81ED-4DB2-BD59-A6C34878D82A}">
                    <a16:rowId xmlns:a16="http://schemas.microsoft.com/office/drawing/2014/main" val="3791758165"/>
                  </a:ext>
                </a:extLst>
              </a:tr>
              <a:tr h="710302">
                <a:tc>
                  <a:txBody>
                    <a:bodyPr/>
                    <a:lstStyle/>
                    <a:p>
                      <a:pPr marL="0" marR="0">
                        <a:lnSpc>
                          <a:spcPct val="150000"/>
                        </a:lnSpc>
                        <a:spcBef>
                          <a:spcPts val="0"/>
                        </a:spcBef>
                        <a:spcAft>
                          <a:spcPts val="1200"/>
                        </a:spcAft>
                      </a:pPr>
                      <a:r>
                        <a:rPr lang="en-CA" sz="1500">
                          <a:effectLst/>
                        </a:rPr>
                        <a:t>Data Persistence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Ability to save data between sessions</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None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None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None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extLst>
                  <a:ext uri="{0D108BD9-81ED-4DB2-BD59-A6C34878D82A}">
                    <a16:rowId xmlns:a16="http://schemas.microsoft.com/office/drawing/2014/main" val="2110734512"/>
                  </a:ext>
                </a:extLst>
              </a:tr>
              <a:tr h="710302">
                <a:tc>
                  <a:txBody>
                    <a:bodyPr/>
                    <a:lstStyle/>
                    <a:p>
                      <a:pPr marL="0" marR="0">
                        <a:lnSpc>
                          <a:spcPct val="150000"/>
                        </a:lnSpc>
                        <a:spcBef>
                          <a:spcPts val="0"/>
                        </a:spcBef>
                        <a:spcAft>
                          <a:spcPts val="1200"/>
                        </a:spcAft>
                      </a:pPr>
                      <a:r>
                        <a:rPr lang="en-CA" sz="1500">
                          <a:effectLst/>
                        </a:rPr>
                        <a:t>Security</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Measures to protect user data</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None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a:effectLst/>
                        </a:rPr>
                        <a:t>Basic encryption</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tc>
                  <a:txBody>
                    <a:bodyPr/>
                    <a:lstStyle/>
                    <a:p>
                      <a:pPr marL="0" marR="0">
                        <a:lnSpc>
                          <a:spcPct val="150000"/>
                        </a:lnSpc>
                        <a:spcBef>
                          <a:spcPts val="0"/>
                        </a:spcBef>
                        <a:spcAft>
                          <a:spcPts val="1200"/>
                        </a:spcAft>
                      </a:pPr>
                      <a:r>
                        <a:rPr lang="en-CA" sz="1500" dirty="0">
                          <a:effectLst/>
                        </a:rPr>
                        <a:t>Basic encryption and secure handling</a:t>
                      </a:r>
                      <a:endParaRPr lang="en-US" sz="1500" dirty="0">
                        <a:effectLst/>
                        <a:latin typeface="Aptos" panose="020B0004020202020204" pitchFamily="34" charset="0"/>
                        <a:ea typeface="Aptos" panose="020B0004020202020204" pitchFamily="34" charset="0"/>
                        <a:cs typeface="Aptos" panose="020B0004020202020204" pitchFamily="34" charset="0"/>
                      </a:endParaRPr>
                    </a:p>
                  </a:txBody>
                  <a:tcPr marL="83958" marR="83958" marT="0" marB="0"/>
                </a:tc>
                <a:extLst>
                  <a:ext uri="{0D108BD9-81ED-4DB2-BD59-A6C34878D82A}">
                    <a16:rowId xmlns:a16="http://schemas.microsoft.com/office/drawing/2014/main" val="115215393"/>
                  </a:ext>
                </a:extLst>
              </a:tr>
            </a:tbl>
          </a:graphicData>
        </a:graphic>
      </p:graphicFrame>
      <p:sp>
        <p:nvSpPr>
          <p:cNvPr id="9" name="TextBox 8">
            <a:extLst>
              <a:ext uri="{FF2B5EF4-FFF2-40B4-BE49-F238E27FC236}">
                <a16:creationId xmlns:a16="http://schemas.microsoft.com/office/drawing/2014/main" id="{78E477AB-77FF-E4AB-A824-428484C76FCC}"/>
              </a:ext>
            </a:extLst>
          </p:cNvPr>
          <p:cNvSpPr txBox="1"/>
          <p:nvPr/>
        </p:nvSpPr>
        <p:spPr>
          <a:xfrm>
            <a:off x="643466" y="309880"/>
            <a:ext cx="6773333" cy="701731"/>
          </a:xfrm>
          <a:prstGeom prst="rect">
            <a:avLst/>
          </a:prstGeom>
          <a:noFill/>
        </p:spPr>
        <p:txBody>
          <a:bodyPr wrap="square" rtlCol="0">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4400" dirty="0">
                <a:solidFill>
                  <a:srgbClr val="124734"/>
                </a:solidFill>
                <a:latin typeface="Arial"/>
                <a:cs typeface="Arial"/>
              </a:rPr>
              <a:t>Comparison Table</a:t>
            </a:r>
            <a:endParaRPr kumimoji="0" lang="en-US" sz="4400" b="0" i="0" u="none" strike="noStrike" kern="1200" cap="none" spc="0" normalizeH="0" baseline="0" noProof="0" dirty="0">
              <a:ln>
                <a:noFill/>
              </a:ln>
              <a:solidFill>
                <a:srgbClr val="124734"/>
              </a:solidFill>
              <a:effectLst/>
              <a:uLnTx/>
              <a:uFillTx/>
              <a:latin typeface="Arial"/>
              <a:ea typeface="+mn-ea"/>
              <a:cs typeface="Arial"/>
            </a:endParaRPr>
          </a:p>
        </p:txBody>
      </p:sp>
    </p:spTree>
    <p:extLst>
      <p:ext uri="{BB962C8B-B14F-4D97-AF65-F5344CB8AC3E}">
        <p14:creationId xmlns:p14="http://schemas.microsoft.com/office/powerpoint/2010/main" val="2456804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A5D28C6B-86DD-99CA-F776-1F199CCA3289}"/>
              </a:ext>
            </a:extLst>
          </p:cNvPr>
          <p:cNvGraphicFramePr>
            <a:graphicFrameLocks noGrp="1"/>
          </p:cNvGraphicFramePr>
          <p:nvPr>
            <p:extLst>
              <p:ext uri="{D42A27DB-BD31-4B8C-83A1-F6EECF244321}">
                <p14:modId xmlns:p14="http://schemas.microsoft.com/office/powerpoint/2010/main" val="3869657631"/>
              </p:ext>
            </p:extLst>
          </p:nvPr>
        </p:nvGraphicFramePr>
        <p:xfrm>
          <a:off x="562187" y="762000"/>
          <a:ext cx="10905069" cy="4204806"/>
        </p:xfrm>
        <a:graphic>
          <a:graphicData uri="http://schemas.openxmlformats.org/drawingml/2006/table">
            <a:tbl>
              <a:tblPr firstRow="1" firstCol="1" bandRow="1">
                <a:tableStyleId>{5C22544A-7EE6-4342-B048-85BDC9FD1C3A}</a:tableStyleId>
              </a:tblPr>
              <a:tblGrid>
                <a:gridCol w="1273623">
                  <a:extLst>
                    <a:ext uri="{9D8B030D-6E8A-4147-A177-3AD203B41FA5}">
                      <a16:colId xmlns:a16="http://schemas.microsoft.com/office/drawing/2014/main" val="2085109585"/>
                    </a:ext>
                  </a:extLst>
                </a:gridCol>
                <a:gridCol w="2813933">
                  <a:extLst>
                    <a:ext uri="{9D8B030D-6E8A-4147-A177-3AD203B41FA5}">
                      <a16:colId xmlns:a16="http://schemas.microsoft.com/office/drawing/2014/main" val="3174888739"/>
                    </a:ext>
                  </a:extLst>
                </a:gridCol>
                <a:gridCol w="1253735">
                  <a:extLst>
                    <a:ext uri="{9D8B030D-6E8A-4147-A177-3AD203B41FA5}">
                      <a16:colId xmlns:a16="http://schemas.microsoft.com/office/drawing/2014/main" val="365963424"/>
                    </a:ext>
                  </a:extLst>
                </a:gridCol>
                <a:gridCol w="2411729">
                  <a:extLst>
                    <a:ext uri="{9D8B030D-6E8A-4147-A177-3AD203B41FA5}">
                      <a16:colId xmlns:a16="http://schemas.microsoft.com/office/drawing/2014/main" val="2415021004"/>
                    </a:ext>
                  </a:extLst>
                </a:gridCol>
                <a:gridCol w="3152049">
                  <a:extLst>
                    <a:ext uri="{9D8B030D-6E8A-4147-A177-3AD203B41FA5}">
                      <a16:colId xmlns:a16="http://schemas.microsoft.com/office/drawing/2014/main" val="2226655515"/>
                    </a:ext>
                  </a:extLst>
                </a:gridCol>
              </a:tblGrid>
              <a:tr h="700801">
                <a:tc>
                  <a:txBody>
                    <a:bodyPr/>
                    <a:lstStyle/>
                    <a:p>
                      <a:pPr marL="0" marR="0">
                        <a:lnSpc>
                          <a:spcPct val="150000"/>
                        </a:lnSpc>
                        <a:spcBef>
                          <a:spcPts val="0"/>
                        </a:spcBef>
                        <a:spcAft>
                          <a:spcPts val="1200"/>
                        </a:spcAft>
                      </a:pPr>
                      <a:r>
                        <a:rPr lang="en-CA" sz="1400">
                          <a:effectLst/>
                        </a:rPr>
                        <a:t>Scalability</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dirty="0">
                          <a:effectLst/>
                        </a:rPr>
                        <a:t>Ability to handle increasing amounts of data and users</a:t>
                      </a:r>
                      <a:endParaRPr lang="en-US" sz="1400" dirty="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Limited</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Improved</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Improved</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extLst>
                  <a:ext uri="{0D108BD9-81ED-4DB2-BD59-A6C34878D82A}">
                    <a16:rowId xmlns:a16="http://schemas.microsoft.com/office/drawing/2014/main" val="2464441421"/>
                  </a:ext>
                </a:extLst>
              </a:tr>
              <a:tr h="700801">
                <a:tc>
                  <a:txBody>
                    <a:bodyPr/>
                    <a:lstStyle/>
                    <a:p>
                      <a:pPr marL="0" marR="0">
                        <a:lnSpc>
                          <a:spcPct val="150000"/>
                        </a:lnSpc>
                        <a:spcBef>
                          <a:spcPts val="0"/>
                        </a:spcBef>
                        <a:spcAft>
                          <a:spcPts val="1200"/>
                        </a:spcAft>
                      </a:pPr>
                      <a:r>
                        <a:rPr lang="en-CA" sz="1400">
                          <a:effectLst/>
                        </a:rPr>
                        <a:t>Testing</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Ease of writing and running tests</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Basic unit tests</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Comprehensive unit tests</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Comprehensive unit tests</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extLst>
                  <a:ext uri="{0D108BD9-81ED-4DB2-BD59-A6C34878D82A}">
                    <a16:rowId xmlns:a16="http://schemas.microsoft.com/office/drawing/2014/main" val="2923739172"/>
                  </a:ext>
                </a:extLst>
              </a:tr>
              <a:tr h="700801">
                <a:tc>
                  <a:txBody>
                    <a:bodyPr/>
                    <a:lstStyle/>
                    <a:p>
                      <a:pPr marL="0" marR="0">
                        <a:lnSpc>
                          <a:spcPct val="150000"/>
                        </a:lnSpc>
                        <a:spcBef>
                          <a:spcPts val="0"/>
                        </a:spcBef>
                        <a:spcAft>
                          <a:spcPts val="1200"/>
                        </a:spcAft>
                      </a:pPr>
                      <a:r>
                        <a:rPr lang="en-CA" sz="1400">
                          <a:effectLst/>
                        </a:rPr>
                        <a:t>Performance</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Speed and efficiency of the application</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Basic performance</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Improved performance with better data handling</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Optimized performance</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extLst>
                  <a:ext uri="{0D108BD9-81ED-4DB2-BD59-A6C34878D82A}">
                    <a16:rowId xmlns:a16="http://schemas.microsoft.com/office/drawing/2014/main" val="2413850307"/>
                  </a:ext>
                </a:extLst>
              </a:tr>
              <a:tr h="700801">
                <a:tc>
                  <a:txBody>
                    <a:bodyPr/>
                    <a:lstStyle/>
                    <a:p>
                      <a:pPr marL="0" marR="0">
                        <a:lnSpc>
                          <a:spcPct val="150000"/>
                        </a:lnSpc>
                        <a:spcBef>
                          <a:spcPts val="0"/>
                        </a:spcBef>
                        <a:spcAft>
                          <a:spcPts val="1200"/>
                        </a:spcAft>
                      </a:pPr>
                      <a:r>
                        <a:rPr lang="en-CA" sz="1400">
                          <a:effectLst/>
                        </a:rPr>
                        <a:t>Usability</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Ease of use for the end-user</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Limited usability</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Improved usability</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Detailed documentation and user guides</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extLst>
                  <a:ext uri="{0D108BD9-81ED-4DB2-BD59-A6C34878D82A}">
                    <a16:rowId xmlns:a16="http://schemas.microsoft.com/office/drawing/2014/main" val="278372113"/>
                  </a:ext>
                </a:extLst>
              </a:tr>
              <a:tr h="700801">
                <a:tc>
                  <a:txBody>
                    <a:bodyPr/>
                    <a:lstStyle/>
                    <a:p>
                      <a:pPr marL="0" marR="0">
                        <a:lnSpc>
                          <a:spcPct val="150000"/>
                        </a:lnSpc>
                        <a:spcBef>
                          <a:spcPts val="0"/>
                        </a:spcBef>
                        <a:spcAft>
                          <a:spcPts val="1200"/>
                        </a:spcAft>
                      </a:pPr>
                      <a:r>
                        <a:rPr lang="en-CA" sz="1400">
                          <a:effectLst/>
                        </a:rPr>
                        <a:t>Integration</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Ability to integrate with other systems (e.g., calendars)</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None</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Foundation for future integration</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Foundation for future integration</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extLst>
                  <a:ext uri="{0D108BD9-81ED-4DB2-BD59-A6C34878D82A}">
                    <a16:rowId xmlns:a16="http://schemas.microsoft.com/office/drawing/2014/main" val="67118816"/>
                  </a:ext>
                </a:extLst>
              </a:tr>
              <a:tr h="700801">
                <a:tc>
                  <a:txBody>
                    <a:bodyPr/>
                    <a:lstStyle/>
                    <a:p>
                      <a:pPr marL="0" marR="0">
                        <a:lnSpc>
                          <a:spcPct val="150000"/>
                        </a:lnSpc>
                        <a:spcBef>
                          <a:spcPts val="0"/>
                        </a:spcBef>
                        <a:spcAft>
                          <a:spcPts val="1200"/>
                        </a:spcAft>
                      </a:pPr>
                      <a:r>
                        <a:rPr lang="en-CA" sz="1400">
                          <a:effectLst/>
                        </a:rPr>
                        <a:t>Compliance</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Adherence to relevant regulations and standards</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Limited</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a:effectLst/>
                        </a:rPr>
                        <a:t>Improved</a:t>
                      </a:r>
                      <a:endParaRPr lang="en-US" sz="140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tc>
                  <a:txBody>
                    <a:bodyPr/>
                    <a:lstStyle/>
                    <a:p>
                      <a:pPr marL="0" marR="0">
                        <a:lnSpc>
                          <a:spcPct val="150000"/>
                        </a:lnSpc>
                        <a:spcBef>
                          <a:spcPts val="0"/>
                        </a:spcBef>
                        <a:spcAft>
                          <a:spcPts val="1200"/>
                        </a:spcAft>
                      </a:pPr>
                      <a:r>
                        <a:rPr lang="en-CA" sz="1400" dirty="0">
                          <a:effectLst/>
                        </a:rPr>
                        <a:t>Full compliance with educational and data protection standards</a:t>
                      </a:r>
                      <a:endParaRPr lang="en-US" sz="1400" dirty="0">
                        <a:effectLst/>
                        <a:latin typeface="Aptos" panose="020B0004020202020204" pitchFamily="34" charset="0"/>
                        <a:ea typeface="Aptos" panose="020B0004020202020204" pitchFamily="34" charset="0"/>
                        <a:cs typeface="Aptos" panose="020B0004020202020204" pitchFamily="34" charset="0"/>
                      </a:endParaRPr>
                    </a:p>
                  </a:txBody>
                  <a:tcPr marL="67538" marR="67538" marT="0" marB="0"/>
                </a:tc>
                <a:extLst>
                  <a:ext uri="{0D108BD9-81ED-4DB2-BD59-A6C34878D82A}">
                    <a16:rowId xmlns:a16="http://schemas.microsoft.com/office/drawing/2014/main" val="2743531231"/>
                  </a:ext>
                </a:extLst>
              </a:tr>
            </a:tbl>
          </a:graphicData>
        </a:graphic>
      </p:graphicFrame>
    </p:spTree>
    <p:extLst>
      <p:ext uri="{BB962C8B-B14F-4D97-AF65-F5344CB8AC3E}">
        <p14:creationId xmlns:p14="http://schemas.microsoft.com/office/powerpoint/2010/main" val="2149943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ED408489-00B2-D144-39C5-4BEF2C523ED9}"/>
              </a:ext>
            </a:extLst>
          </p:cNvPr>
          <p:cNvGraphicFramePr>
            <a:graphicFrameLocks noGrp="1"/>
          </p:cNvGraphicFramePr>
          <p:nvPr>
            <p:extLst>
              <p:ext uri="{D42A27DB-BD31-4B8C-83A1-F6EECF244321}">
                <p14:modId xmlns:p14="http://schemas.microsoft.com/office/powerpoint/2010/main" val="88727996"/>
              </p:ext>
            </p:extLst>
          </p:nvPr>
        </p:nvGraphicFramePr>
        <p:xfrm>
          <a:off x="228600" y="804543"/>
          <a:ext cx="11658603" cy="3801118"/>
        </p:xfrm>
        <a:graphic>
          <a:graphicData uri="http://schemas.openxmlformats.org/drawingml/2006/table">
            <a:tbl>
              <a:tblPr firstRow="1" firstCol="1" bandRow="1">
                <a:tableStyleId>{5C22544A-7EE6-4342-B048-85BDC9FD1C3A}</a:tableStyleId>
              </a:tblPr>
              <a:tblGrid>
                <a:gridCol w="2171952">
                  <a:extLst>
                    <a:ext uri="{9D8B030D-6E8A-4147-A177-3AD203B41FA5}">
                      <a16:colId xmlns:a16="http://schemas.microsoft.com/office/drawing/2014/main" val="2948387320"/>
                    </a:ext>
                  </a:extLst>
                </a:gridCol>
                <a:gridCol w="2486197">
                  <a:extLst>
                    <a:ext uri="{9D8B030D-6E8A-4147-A177-3AD203B41FA5}">
                      <a16:colId xmlns:a16="http://schemas.microsoft.com/office/drawing/2014/main" val="2598262775"/>
                    </a:ext>
                  </a:extLst>
                </a:gridCol>
                <a:gridCol w="1843608">
                  <a:extLst>
                    <a:ext uri="{9D8B030D-6E8A-4147-A177-3AD203B41FA5}">
                      <a16:colId xmlns:a16="http://schemas.microsoft.com/office/drawing/2014/main" val="4280653986"/>
                    </a:ext>
                  </a:extLst>
                </a:gridCol>
                <a:gridCol w="2305166">
                  <a:extLst>
                    <a:ext uri="{9D8B030D-6E8A-4147-A177-3AD203B41FA5}">
                      <a16:colId xmlns:a16="http://schemas.microsoft.com/office/drawing/2014/main" val="2136489240"/>
                    </a:ext>
                  </a:extLst>
                </a:gridCol>
                <a:gridCol w="2851680">
                  <a:extLst>
                    <a:ext uri="{9D8B030D-6E8A-4147-A177-3AD203B41FA5}">
                      <a16:colId xmlns:a16="http://schemas.microsoft.com/office/drawing/2014/main" val="1966836869"/>
                    </a:ext>
                  </a:extLst>
                </a:gridCol>
              </a:tblGrid>
              <a:tr h="692881">
                <a:tc>
                  <a:txBody>
                    <a:bodyPr/>
                    <a:lstStyle/>
                    <a:p>
                      <a:pPr marL="0" marR="0">
                        <a:lnSpc>
                          <a:spcPct val="150000"/>
                        </a:lnSpc>
                        <a:spcBef>
                          <a:spcPts val="0"/>
                        </a:spcBef>
                        <a:spcAft>
                          <a:spcPts val="1200"/>
                        </a:spcAft>
                      </a:pPr>
                      <a:r>
                        <a:rPr lang="en-CA" sz="1500">
                          <a:effectLst/>
                        </a:rPr>
                        <a:t>Accessibility</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Usability by students with disabilities</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Limited</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Improved</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Efforts made to ensure accessibility</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extLst>
                  <a:ext uri="{0D108BD9-81ED-4DB2-BD59-A6C34878D82A}">
                    <a16:rowId xmlns:a16="http://schemas.microsoft.com/office/drawing/2014/main" val="1038197060"/>
                  </a:ext>
                </a:extLst>
              </a:tr>
              <a:tr h="1029594">
                <a:tc>
                  <a:txBody>
                    <a:bodyPr/>
                    <a:lstStyle/>
                    <a:p>
                      <a:pPr marL="0" marR="0">
                        <a:lnSpc>
                          <a:spcPct val="150000"/>
                        </a:lnSpc>
                        <a:spcBef>
                          <a:spcPts val="0"/>
                        </a:spcBef>
                        <a:spcAft>
                          <a:spcPts val="1200"/>
                        </a:spcAft>
                      </a:pPr>
                      <a:r>
                        <a:rPr lang="en-CA" sz="1500">
                          <a:effectLst/>
                        </a:rPr>
                        <a:t>Project Scope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Alignment with course goals and project requirements</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Limited focus on software testing</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Better alignment with course goals</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Best alignment with course goals focusing on testing and validation</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extLst>
                  <a:ext uri="{0D108BD9-81ED-4DB2-BD59-A6C34878D82A}">
                    <a16:rowId xmlns:a16="http://schemas.microsoft.com/office/drawing/2014/main" val="2999087144"/>
                  </a:ext>
                </a:extLst>
              </a:tr>
              <a:tr h="692881">
                <a:tc>
                  <a:txBody>
                    <a:bodyPr/>
                    <a:lstStyle/>
                    <a:p>
                      <a:pPr marL="0" marR="0">
                        <a:lnSpc>
                          <a:spcPct val="150000"/>
                        </a:lnSpc>
                        <a:spcBef>
                          <a:spcPts val="0"/>
                        </a:spcBef>
                        <a:spcAft>
                          <a:spcPts val="1200"/>
                        </a:spcAft>
                      </a:pPr>
                      <a:r>
                        <a:rPr lang="en-CA" sz="1500">
                          <a:effectLst/>
                        </a:rPr>
                        <a:t>Development Complexity</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Complexity and effort required for implementation</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Simple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Moderate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Moderate, with focus on testing</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extLst>
                  <a:ext uri="{0D108BD9-81ED-4DB2-BD59-A6C34878D82A}">
                    <a16:rowId xmlns:a16="http://schemas.microsoft.com/office/drawing/2014/main" val="674887208"/>
                  </a:ext>
                </a:extLst>
              </a:tr>
              <a:tr h="692881">
                <a:tc>
                  <a:txBody>
                    <a:bodyPr/>
                    <a:lstStyle/>
                    <a:p>
                      <a:pPr marL="0" marR="0">
                        <a:lnSpc>
                          <a:spcPct val="150000"/>
                        </a:lnSpc>
                        <a:spcBef>
                          <a:spcPts val="0"/>
                        </a:spcBef>
                        <a:spcAft>
                          <a:spcPts val="1200"/>
                        </a:spcAft>
                      </a:pPr>
                      <a:r>
                        <a:rPr lang="en-CA" sz="1500">
                          <a:effectLst/>
                        </a:rPr>
                        <a:t>Maintenance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Ease of updating and maintaining the software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Basic</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Structured for easier maintenance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Structured for easier maintenance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extLst>
                  <a:ext uri="{0D108BD9-81ED-4DB2-BD59-A6C34878D82A}">
                    <a16:rowId xmlns:a16="http://schemas.microsoft.com/office/drawing/2014/main" val="1413176964"/>
                  </a:ext>
                </a:extLst>
              </a:tr>
              <a:tr h="692881">
                <a:tc>
                  <a:txBody>
                    <a:bodyPr/>
                    <a:lstStyle/>
                    <a:p>
                      <a:pPr marL="0" marR="0">
                        <a:lnSpc>
                          <a:spcPct val="150000"/>
                        </a:lnSpc>
                        <a:spcBef>
                          <a:spcPts val="0"/>
                        </a:spcBef>
                        <a:spcAft>
                          <a:spcPts val="1200"/>
                        </a:spcAft>
                      </a:pPr>
                      <a:r>
                        <a:rPr lang="en-CA" sz="1500">
                          <a:effectLst/>
                        </a:rPr>
                        <a:t>Cost</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Resources required (time, effort, tools)</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Low</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Moderate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tc>
                  <a:txBody>
                    <a:bodyPr/>
                    <a:lstStyle/>
                    <a:p>
                      <a:pPr marL="0" marR="0">
                        <a:lnSpc>
                          <a:spcPct val="150000"/>
                        </a:lnSpc>
                        <a:spcBef>
                          <a:spcPts val="0"/>
                        </a:spcBef>
                        <a:spcAft>
                          <a:spcPts val="1200"/>
                        </a:spcAft>
                      </a:pPr>
                      <a:r>
                        <a:rPr lang="en-CA" sz="1500">
                          <a:effectLst/>
                        </a:rPr>
                        <a:t>Moderate</a:t>
                      </a:r>
                      <a:endParaRPr lang="en-US" sz="1500">
                        <a:effectLst/>
                        <a:latin typeface="Aptos" panose="020B0004020202020204" pitchFamily="34" charset="0"/>
                        <a:ea typeface="Aptos" panose="020B0004020202020204" pitchFamily="34" charset="0"/>
                        <a:cs typeface="Aptos" panose="020B0004020202020204" pitchFamily="34" charset="0"/>
                      </a:endParaRPr>
                    </a:p>
                  </a:txBody>
                  <a:tcPr marL="86525" marR="86525" marT="0" marB="0"/>
                </a:tc>
                <a:extLst>
                  <a:ext uri="{0D108BD9-81ED-4DB2-BD59-A6C34878D82A}">
                    <a16:rowId xmlns:a16="http://schemas.microsoft.com/office/drawing/2014/main" val="1676249108"/>
                  </a:ext>
                </a:extLst>
              </a:tr>
            </a:tbl>
          </a:graphicData>
        </a:graphic>
      </p:graphicFrame>
    </p:spTree>
    <p:extLst>
      <p:ext uri="{BB962C8B-B14F-4D97-AF65-F5344CB8AC3E}">
        <p14:creationId xmlns:p14="http://schemas.microsoft.com/office/powerpoint/2010/main" val="3667222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and Demonstration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l">
              <a:buFont typeface="Arial" panose="020B0604020202020204" pitchFamily="34" charset="0"/>
              <a:buChar char="•"/>
            </a:pPr>
            <a:r>
              <a:rPr lang="en-US" sz="3200" dirty="0">
                <a:latin typeface="Gill Sans MT" panose="020B0502020104020203" pitchFamily="34" charset="77"/>
                <a:cs typeface="Arial" panose="020B0604020202020204" pitchFamily="34" charset="0"/>
              </a:rPr>
              <a:t>Project Demo-1 By Bilal Alissa : </a:t>
            </a:r>
            <a:r>
              <a:rPr lang="en-US" sz="3200" dirty="0">
                <a:latin typeface="Gill Sans MT" panose="020B0502020104020203" pitchFamily="34" charset="77"/>
                <a:cs typeface="Arial" panose="020B0604020202020204" pitchFamily="34" charset="0"/>
                <a:hlinkClick r:id="rId3"/>
              </a:rPr>
              <a:t>Video Link 1</a:t>
            </a:r>
            <a:endParaRPr lang="en-US" sz="3200" dirty="0">
              <a:latin typeface="Gill Sans MT" panose="020B0502020104020203" pitchFamily="34" charset="77"/>
              <a:cs typeface="Arial" panose="020B0604020202020204" pitchFamily="34" charset="0"/>
            </a:endParaRPr>
          </a:p>
          <a:p>
            <a:pPr marL="311150" lvl="2" indent="-304800" algn="l">
              <a:buFont typeface="Arial" panose="020B0604020202020204" pitchFamily="34" charset="0"/>
              <a:buChar char="•"/>
            </a:pPr>
            <a:r>
              <a:rPr lang="en-US" sz="3200" dirty="0">
                <a:latin typeface="Gill Sans MT" panose="020B0502020104020203" pitchFamily="34" charset="77"/>
                <a:cs typeface="Arial" panose="020B0604020202020204" pitchFamily="34" charset="0"/>
              </a:rPr>
              <a:t>Project Demo-2 By Pruthvi Patel : </a:t>
            </a:r>
            <a:r>
              <a:rPr lang="en-US" sz="3200" dirty="0">
                <a:latin typeface="Gill Sans MT" panose="020B0502020104020203" pitchFamily="34" charset="77"/>
                <a:cs typeface="Arial" panose="020B0604020202020204" pitchFamily="34" charset="0"/>
                <a:hlinkClick r:id="rId4"/>
              </a:rPr>
              <a:t>Video Link 2</a:t>
            </a:r>
            <a:endParaRPr lang="en-US" sz="3200" dirty="0">
              <a:latin typeface="Gill Sans MT" panose="020B0502020104020203" pitchFamily="34" charset="77"/>
              <a:cs typeface="Arial" panose="020B0604020202020204" pitchFamily="34" charset="0"/>
            </a:endParaRPr>
          </a:p>
          <a:p>
            <a:pPr marL="311150" lvl="2" indent="-304800" algn="l">
              <a:buFont typeface="Arial" panose="020B0604020202020204" pitchFamily="34" charset="0"/>
              <a:buChar char="•"/>
            </a:pPr>
            <a:r>
              <a:rPr lang="en-US" sz="3200" dirty="0">
                <a:latin typeface="Gill Sans MT" panose="020B0502020104020203" pitchFamily="34" charset="77"/>
                <a:cs typeface="Arial" panose="020B0604020202020204" pitchFamily="34" charset="0"/>
              </a:rPr>
              <a:t>Project Demo-3 By Poojan Patel : </a:t>
            </a:r>
            <a:r>
              <a:rPr lang="en-US" sz="3200" dirty="0">
                <a:latin typeface="Gill Sans MT" panose="020B0502020104020203" pitchFamily="34" charset="77"/>
                <a:cs typeface="Arial" panose="020B0604020202020204" pitchFamily="34" charset="0"/>
                <a:hlinkClick r:id="rId5"/>
              </a:rPr>
              <a:t>Video Link 3</a:t>
            </a:r>
            <a:endParaRPr lang="en-US" sz="3200" dirty="0">
              <a:latin typeface="Gill Sans MT" panose="020B0502020104020203" pitchFamily="34" charset="77"/>
            </a:endParaRPr>
          </a:p>
        </p:txBody>
      </p:sp>
    </p:spTree>
    <p:extLst>
      <p:ext uri="{BB962C8B-B14F-4D97-AF65-F5344CB8AC3E}">
        <p14:creationId xmlns:p14="http://schemas.microsoft.com/office/powerpoint/2010/main" val="1489382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1. Path Testing</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US" sz="3200" dirty="0">
                <a:latin typeface="Gill Sans MT" panose="020B0502020104020203" pitchFamily="34" charset="77"/>
                <a:cs typeface="+mn-cs"/>
              </a:rPr>
              <a:t>Test Requirement </a:t>
            </a:r>
          </a:p>
          <a:p>
            <a:pPr marL="342900" indent="-342900">
              <a:buFont typeface="Arial" panose="020B0604020202020204" pitchFamily="34" charset="0"/>
              <a:buChar char="•"/>
            </a:pPr>
            <a:r>
              <a:rPr lang="en-US" sz="2400" dirty="0">
                <a:latin typeface="Gill Sans MT" panose="020B0502020104020203" pitchFamily="34" charset="77"/>
                <a:cs typeface="+mn-cs"/>
              </a:rPr>
              <a:t>Identify and test all possible execution paths within the </a:t>
            </a:r>
            <a:r>
              <a:rPr lang="en-US" sz="2400" dirty="0" err="1">
                <a:latin typeface="Gill Sans MT" panose="020B0502020104020203" pitchFamily="34" charset="77"/>
                <a:cs typeface="+mn-cs"/>
              </a:rPr>
              <a:t>UserManager.signup</a:t>
            </a:r>
            <a:r>
              <a:rPr lang="en-US" sz="2400" dirty="0">
                <a:latin typeface="Gill Sans MT" panose="020B0502020104020203" pitchFamily="34" charset="77"/>
                <a:cs typeface="+mn-cs"/>
              </a:rPr>
              <a:t> method.</a:t>
            </a:r>
          </a:p>
          <a:p>
            <a:pPr marL="342900" indent="-342900">
              <a:buFont typeface="Arial" panose="020B0604020202020204" pitchFamily="34" charset="0"/>
              <a:buChar char="•"/>
            </a:pPr>
            <a:r>
              <a:rPr lang="en-US" sz="2400" dirty="0">
                <a:latin typeface="Gill Sans MT" panose="020B0502020104020203" pitchFamily="34" charset="77"/>
                <a:cs typeface="+mn-cs"/>
              </a:rPr>
              <a:t>Ensure all prime paths are covered.</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Cases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Path 1: [1, 2, 7] or 1 → 2 → 7 (Username exists)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Path 2: [1, 3, 7] or 1 → 3 → 7 (Passwords do not match)</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Path 3: [1, 4, 7] or 1 → 4 → 7 (Invalid email format)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Path 4: [1, 5, 7] or 1 → 5 → 7 (Invalid password)</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Path 5: [1, 2, 3, 4, 5, 6, 8] or 1 → 2 → 3 → 4 → 5 → 6 → 8 (Successful signup)</a:t>
            </a:r>
          </a:p>
          <a:p>
            <a:pPr marL="0" indent="0">
              <a:buNone/>
            </a:pPr>
            <a:endParaRPr lang="en-US" sz="2400" dirty="0">
              <a:latin typeface="Gill Sans MT" panose="020B0502020104020203" pitchFamily="34" charset="77"/>
              <a:cs typeface="+mn-cs"/>
            </a:endParaRPr>
          </a:p>
        </p:txBody>
      </p:sp>
    </p:spTree>
    <p:extLst>
      <p:ext uri="{BB962C8B-B14F-4D97-AF65-F5344CB8AC3E}">
        <p14:creationId xmlns:p14="http://schemas.microsoft.com/office/powerpoint/2010/main" val="1668450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Results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US" sz="3200" dirty="0">
                <a:latin typeface="Gill Sans MT" panose="020B0502020104020203" pitchFamily="34" charset="77"/>
                <a:cs typeface="+mn-cs"/>
              </a:rPr>
              <a:t>All paths were successfully tested, confirming that the signup method handles all defined scenarios correctly.</a:t>
            </a:r>
            <a:endParaRPr lang="en-US" sz="2400" dirty="0">
              <a:latin typeface="Gill Sans MT" panose="020B0502020104020203" pitchFamily="34" charset="77"/>
              <a:cs typeface="+mn-cs"/>
            </a:endParaRPr>
          </a:p>
        </p:txBody>
      </p:sp>
    </p:spTree>
    <p:extLst>
      <p:ext uri="{BB962C8B-B14F-4D97-AF65-F5344CB8AC3E}">
        <p14:creationId xmlns:p14="http://schemas.microsoft.com/office/powerpoint/2010/main" val="13359285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DCC9CA9-1EBB-754B-D0CC-340AE69D80F5}"/>
              </a:ext>
            </a:extLst>
          </p:cNvPr>
          <p:cNvPicPr>
            <a:picLocks noChangeAspect="1"/>
          </p:cNvPicPr>
          <p:nvPr/>
        </p:nvPicPr>
        <p:blipFill>
          <a:blip r:embed="rId2"/>
          <a:stretch>
            <a:fillRect/>
          </a:stretch>
        </p:blipFill>
        <p:spPr>
          <a:xfrm>
            <a:off x="3846124" y="630484"/>
            <a:ext cx="4587032" cy="5181036"/>
          </a:xfrm>
          <a:prstGeom prst="rect">
            <a:avLst/>
          </a:prstGeom>
        </p:spPr>
      </p:pic>
    </p:spTree>
    <p:extLst>
      <p:ext uri="{BB962C8B-B14F-4D97-AF65-F5344CB8AC3E}">
        <p14:creationId xmlns:p14="http://schemas.microsoft.com/office/powerpoint/2010/main" val="24033479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2. Data Flow Testing</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US" sz="3200" dirty="0">
                <a:latin typeface="Gill Sans MT" panose="020B0502020104020203" pitchFamily="34" charset="77"/>
                <a:cs typeface="+mn-cs"/>
              </a:rPr>
              <a:t>Test Requirement </a:t>
            </a:r>
          </a:p>
          <a:p>
            <a:pPr marL="342900" indent="-342900">
              <a:buFont typeface="Arial" panose="020B0604020202020204" pitchFamily="34" charset="0"/>
              <a:buChar char="•"/>
            </a:pPr>
            <a:r>
              <a:rPr lang="en-US" sz="2400" dirty="0">
                <a:latin typeface="Gill Sans MT" panose="020B0502020104020203" pitchFamily="34" charset="77"/>
                <a:cs typeface="+mn-cs"/>
              </a:rPr>
              <a:t>Identify definitions and uses of variables.</a:t>
            </a:r>
          </a:p>
          <a:p>
            <a:pPr marL="342900" indent="-342900">
              <a:buFont typeface="Arial" panose="020B0604020202020204" pitchFamily="34" charset="0"/>
              <a:buChar char="•"/>
            </a:pPr>
            <a:r>
              <a:rPr lang="en-US" sz="2400" dirty="0">
                <a:latin typeface="Gill Sans MT" panose="020B0502020104020203" pitchFamily="34" charset="77"/>
                <a:cs typeface="+mn-cs"/>
              </a:rPr>
              <a:t>Test all definition-use (DU) pairs.</a:t>
            </a:r>
          </a:p>
          <a:p>
            <a:pPr marL="342900" indent="-342900">
              <a:buFont typeface="Arial" panose="020B0604020202020204" pitchFamily="34" charset="0"/>
              <a:buChar cha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Cases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username existence: Ensure that the username is not already in use.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password matching: Verify that the password and </a:t>
            </a:r>
            <a:r>
              <a:rPr kumimoji="0" lang="en-US" sz="2400" b="0" i="0" u="none" strike="noStrike" kern="1200" cap="none" spc="0" normalizeH="0" baseline="0" noProof="0" dirty="0" err="1">
                <a:ln>
                  <a:noFill/>
                </a:ln>
                <a:solidFill>
                  <a:prstClr val="black"/>
                </a:solidFill>
                <a:effectLst/>
                <a:uLnTx/>
                <a:uFillTx/>
                <a:latin typeface="Gill Sans MT" panose="020B0502020104020203" pitchFamily="34" charset="77"/>
                <a:ea typeface="+mn-ea"/>
                <a:cs typeface="+mn-cs"/>
              </a:rPr>
              <a:t>confirmPassword</a:t>
            </a: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 fields match.</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email format: Check for a valid email format.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password requirements: Ensure the password meets the complexity criteria.</a:t>
            </a:r>
            <a:endParaRPr lang="en-US" sz="2400" dirty="0">
              <a:latin typeface="Gill Sans MT" panose="020B0502020104020203" pitchFamily="34" charset="77"/>
              <a:cs typeface="+mn-cs"/>
            </a:endParaRPr>
          </a:p>
        </p:txBody>
      </p:sp>
    </p:spTree>
    <p:extLst>
      <p:ext uri="{BB962C8B-B14F-4D97-AF65-F5344CB8AC3E}">
        <p14:creationId xmlns:p14="http://schemas.microsoft.com/office/powerpoint/2010/main" val="25429332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Results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US" sz="3200" dirty="0">
                <a:latin typeface="Gill Sans MT" panose="020B0502020104020203" pitchFamily="34" charset="77"/>
                <a:cs typeface="+mn-cs"/>
              </a:rPr>
              <a:t>All DU pairs were tested, confirming that variables are used correctly throughout the method.</a:t>
            </a:r>
            <a:endParaRPr lang="en-US" sz="2400" dirty="0">
              <a:latin typeface="Gill Sans MT" panose="020B0502020104020203" pitchFamily="34" charset="77"/>
              <a:cs typeface="+mn-cs"/>
            </a:endParaRPr>
          </a:p>
        </p:txBody>
      </p:sp>
    </p:spTree>
    <p:extLst>
      <p:ext uri="{BB962C8B-B14F-4D97-AF65-F5344CB8AC3E}">
        <p14:creationId xmlns:p14="http://schemas.microsoft.com/office/powerpoint/2010/main" val="1772012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EC79887-3152-331E-73C4-63F11EFBCE41}"/>
              </a:ext>
            </a:extLst>
          </p:cNvPr>
          <p:cNvPicPr>
            <a:picLocks noChangeAspect="1"/>
          </p:cNvPicPr>
          <p:nvPr/>
        </p:nvPicPr>
        <p:blipFill>
          <a:blip r:embed="rId2"/>
          <a:stretch>
            <a:fillRect/>
          </a:stretch>
        </p:blipFill>
        <p:spPr>
          <a:xfrm>
            <a:off x="3865450" y="691444"/>
            <a:ext cx="4461100" cy="5038796"/>
          </a:xfrm>
          <a:prstGeom prst="rect">
            <a:avLst/>
          </a:prstGeom>
        </p:spPr>
      </p:pic>
    </p:spTree>
    <p:extLst>
      <p:ext uri="{BB962C8B-B14F-4D97-AF65-F5344CB8AC3E}">
        <p14:creationId xmlns:p14="http://schemas.microsoft.com/office/powerpoint/2010/main" val="2831929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5934B8BB-DC60-91D9-BB97-CD0ED7A48A66}"/>
              </a:ext>
            </a:extLst>
          </p:cNvPr>
          <p:cNvSpPr>
            <a:spLocks noGrp="1"/>
          </p:cNvSpPr>
          <p:nvPr>
            <p:ph type="subTitle" idx="1"/>
          </p:nvPr>
        </p:nvSpPr>
        <p:spPr>
          <a:xfrm>
            <a:off x="838200" y="1839433"/>
            <a:ext cx="10376338" cy="4200529"/>
          </a:xfrm>
        </p:spPr>
        <p:txBody>
          <a:bodyPr lIns="91440" tIns="45720" rIns="91440" bIns="45720" anchor="t"/>
          <a:lstStyle/>
          <a:p>
            <a:pPr marL="342900" indent="-342900">
              <a:buFont typeface="Arial" panose="020B0604020202020204" pitchFamily="34" charset="0"/>
              <a:buChar char="•"/>
            </a:pPr>
            <a:r>
              <a:rPr lang="en-US" sz="2800" dirty="0">
                <a:latin typeface="Gill Sans MT" panose="020B0502020104020203" pitchFamily="34" charset="0"/>
                <a:cs typeface="Arial"/>
              </a:rPr>
              <a:t>Introduction</a:t>
            </a:r>
          </a:p>
          <a:p>
            <a:pPr marL="342900" indent="-342900">
              <a:buFont typeface="Arial" panose="020B0604020202020204" pitchFamily="34" charset="0"/>
              <a:buChar char="•"/>
            </a:pPr>
            <a:r>
              <a:rPr lang="en-US" sz="2800" dirty="0">
                <a:latin typeface="Gill Sans MT" panose="020B0502020104020203" pitchFamily="34" charset="0"/>
                <a:cs typeface="Arial"/>
              </a:rPr>
              <a:t>Problem Definition</a:t>
            </a:r>
          </a:p>
          <a:p>
            <a:pPr marL="342900" indent="-342900">
              <a:buFont typeface="Arial" panose="020B0604020202020204" pitchFamily="34" charset="0"/>
              <a:buChar char="•"/>
            </a:pPr>
            <a:r>
              <a:rPr lang="en-US" sz="2800" dirty="0">
                <a:latin typeface="Gill Sans MT" panose="020B0502020104020203" pitchFamily="34" charset="0"/>
                <a:cs typeface="Arial"/>
              </a:rPr>
              <a:t>Design Requirements</a:t>
            </a:r>
          </a:p>
          <a:p>
            <a:pPr marL="342900" indent="-342900">
              <a:buFont typeface="Arial" panose="020B0604020202020204" pitchFamily="34" charset="0"/>
              <a:buChar char="•"/>
            </a:pPr>
            <a:r>
              <a:rPr lang="en-US" sz="2800" dirty="0">
                <a:latin typeface="Gill Sans MT" panose="020B0502020104020203" pitchFamily="34" charset="0"/>
                <a:cs typeface="Arial"/>
              </a:rPr>
              <a:t>Solutions</a:t>
            </a:r>
          </a:p>
          <a:p>
            <a:pPr marL="342900" indent="-342900">
              <a:buFont typeface="Arial" panose="020B0604020202020204" pitchFamily="34" charset="0"/>
              <a:buChar char="•"/>
            </a:pPr>
            <a:r>
              <a:rPr lang="en-US" sz="2800" dirty="0">
                <a:latin typeface="Gill Sans MT" panose="020B0502020104020203" pitchFamily="34" charset="0"/>
                <a:cs typeface="Arial"/>
              </a:rPr>
              <a:t>Testing and Demonstration</a:t>
            </a:r>
          </a:p>
          <a:p>
            <a:pPr marL="342900" indent="-342900">
              <a:buFont typeface="Arial" panose="020B0604020202020204" pitchFamily="34" charset="0"/>
              <a:buChar char="•"/>
            </a:pPr>
            <a:r>
              <a:rPr lang="en-US" sz="2800" dirty="0">
                <a:latin typeface="Gill Sans MT" panose="020B0502020104020203" pitchFamily="34" charset="0"/>
              </a:rPr>
              <a:t>Project Management</a:t>
            </a:r>
          </a:p>
          <a:p>
            <a:pPr marL="342900" indent="-342900">
              <a:buFont typeface="Arial" panose="020B0604020202020204" pitchFamily="34" charset="0"/>
              <a:buChar char="•"/>
            </a:pPr>
            <a:r>
              <a:rPr lang="en-US" sz="2800" dirty="0">
                <a:latin typeface="Gill Sans MT" panose="020B0502020104020203" pitchFamily="34" charset="0"/>
              </a:rPr>
              <a:t>Conclusion and Future Scope</a:t>
            </a:r>
          </a:p>
        </p:txBody>
      </p:sp>
      <p:sp>
        <p:nvSpPr>
          <p:cNvPr id="4" name="Text Placeholder 3">
            <a:extLst>
              <a:ext uri="{FF2B5EF4-FFF2-40B4-BE49-F238E27FC236}">
                <a16:creationId xmlns:a16="http://schemas.microsoft.com/office/drawing/2014/main" id="{2A2394EE-5BBD-124F-85BB-E7D08F3F4C29}"/>
              </a:ext>
            </a:extLst>
          </p:cNvPr>
          <p:cNvSpPr>
            <a:spLocks noGrp="1"/>
          </p:cNvSpPr>
          <p:nvPr>
            <p:ph type="body" sz="quarter" idx="12"/>
          </p:nvPr>
        </p:nvSpPr>
        <p:spPr/>
        <p:txBody>
          <a:bodyPr>
            <a:normAutofit fontScale="92500" lnSpcReduction="10000"/>
          </a:bodyPr>
          <a:lstStyle/>
          <a:p>
            <a:r>
              <a:rPr lang="en-US" dirty="0"/>
              <a:t>Agenda</a:t>
            </a:r>
          </a:p>
        </p:txBody>
      </p:sp>
    </p:spTree>
    <p:extLst>
      <p:ext uri="{BB962C8B-B14F-4D97-AF65-F5344CB8AC3E}">
        <p14:creationId xmlns:p14="http://schemas.microsoft.com/office/powerpoint/2010/main" val="4943984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3. Logic Coverage Testing</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US" sz="3200" dirty="0">
                <a:latin typeface="Gill Sans MT" panose="020B0502020104020203" pitchFamily="34" charset="77"/>
                <a:cs typeface="+mn-cs"/>
              </a:rPr>
              <a:t>Test Requirement </a:t>
            </a:r>
          </a:p>
          <a:p>
            <a:pPr marL="342900" indent="-342900">
              <a:buFont typeface="Arial" panose="020B0604020202020204" pitchFamily="34" charset="0"/>
              <a:buChar char="•"/>
            </a:pPr>
            <a:r>
              <a:rPr lang="en-US" sz="2400" dirty="0">
                <a:latin typeface="Gill Sans MT" panose="020B0502020104020203" pitchFamily="34" charset="77"/>
                <a:cs typeface="+mn-cs"/>
              </a:rPr>
              <a:t>Predicate Coverage (PC)</a:t>
            </a:r>
          </a:p>
          <a:p>
            <a:pPr marL="342900" indent="-342900">
              <a:buFont typeface="Arial" panose="020B0604020202020204" pitchFamily="34" charset="0"/>
              <a:buChar char="•"/>
            </a:pPr>
            <a:r>
              <a:rPr lang="en-US" sz="2400" dirty="0">
                <a:latin typeface="Gill Sans MT" panose="020B0502020104020203" pitchFamily="34" charset="77"/>
                <a:cs typeface="+mn-cs"/>
              </a:rPr>
              <a:t>Clause Coverage (CC)</a:t>
            </a:r>
          </a:p>
          <a:p>
            <a:pPr marL="342900" indent="-342900">
              <a:buFont typeface="Arial" panose="020B0604020202020204" pitchFamily="34" charset="0"/>
              <a:buChar char="•"/>
            </a:pPr>
            <a:r>
              <a:rPr lang="en-US" sz="2400" dirty="0">
                <a:latin typeface="Gill Sans MT" panose="020B0502020104020203" pitchFamily="34" charset="77"/>
                <a:cs typeface="+mn-cs"/>
              </a:rPr>
              <a:t>Combinatorial Coverage (CoC)</a:t>
            </a:r>
          </a:p>
          <a:p>
            <a:pPr marL="342900" indent="-342900">
              <a:buFont typeface="Arial" panose="020B0604020202020204" pitchFamily="34" charset="0"/>
              <a:buChar cha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Cases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each predicate to evaluate both true and false.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each clause within predicates.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all possible combinations of clause truth values.</a:t>
            </a:r>
            <a:endParaRPr lang="en-US" sz="2400" dirty="0">
              <a:latin typeface="Gill Sans MT" panose="020B0502020104020203" pitchFamily="34" charset="77"/>
              <a:cs typeface="+mn-cs"/>
            </a:endParaRPr>
          </a:p>
        </p:txBody>
      </p:sp>
    </p:spTree>
    <p:extLst>
      <p:ext uri="{BB962C8B-B14F-4D97-AF65-F5344CB8AC3E}">
        <p14:creationId xmlns:p14="http://schemas.microsoft.com/office/powerpoint/2010/main" val="11465518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Results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US" sz="3200" dirty="0">
                <a:latin typeface="Gill Sans MT" panose="020B0502020104020203" pitchFamily="34" charset="77"/>
                <a:cs typeface="+mn-cs"/>
              </a:rPr>
              <a:t>All logic paths were tested, ensuring that the method operates correctly under all logical conditions.</a:t>
            </a:r>
            <a:endParaRPr lang="en-US" sz="2400" dirty="0">
              <a:latin typeface="Gill Sans MT" panose="020B0502020104020203" pitchFamily="34" charset="77"/>
              <a:cs typeface="+mn-cs"/>
            </a:endParaRPr>
          </a:p>
        </p:txBody>
      </p:sp>
    </p:spTree>
    <p:extLst>
      <p:ext uri="{BB962C8B-B14F-4D97-AF65-F5344CB8AC3E}">
        <p14:creationId xmlns:p14="http://schemas.microsoft.com/office/powerpoint/2010/main" val="3563633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4. Integration Testing</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US" sz="3200" dirty="0">
                <a:latin typeface="Gill Sans MT" panose="020B0502020104020203" pitchFamily="34" charset="77"/>
                <a:cs typeface="+mn-cs"/>
              </a:rPr>
              <a:t>Test Requirement </a:t>
            </a:r>
          </a:p>
          <a:p>
            <a:pPr marL="342900" indent="-342900">
              <a:buFont typeface="Arial" panose="020B0604020202020204" pitchFamily="34" charset="0"/>
              <a:buChar char="•"/>
            </a:pPr>
            <a:r>
              <a:rPr lang="en-US" sz="2400" dirty="0">
                <a:latin typeface="Gill Sans MT" panose="020B0502020104020203" pitchFamily="34" charset="77"/>
                <a:cs typeface="+mn-cs"/>
              </a:rPr>
              <a:t>Test interactions between the </a:t>
            </a:r>
            <a:r>
              <a:rPr lang="en-US" sz="2400" dirty="0" err="1">
                <a:latin typeface="Gill Sans MT" panose="020B0502020104020203" pitchFamily="34" charset="77"/>
                <a:cs typeface="+mn-cs"/>
              </a:rPr>
              <a:t>UserManager</a:t>
            </a:r>
            <a:r>
              <a:rPr lang="en-US" sz="2400" dirty="0">
                <a:latin typeface="Gill Sans MT" panose="020B0502020104020203" pitchFamily="34" charset="77"/>
                <a:cs typeface="+mn-cs"/>
              </a:rPr>
              <a:t>, </a:t>
            </a:r>
            <a:r>
              <a:rPr lang="en-US" sz="2400" dirty="0" err="1">
                <a:latin typeface="Gill Sans MT" panose="020B0502020104020203" pitchFamily="34" charset="77"/>
                <a:cs typeface="+mn-cs"/>
              </a:rPr>
              <a:t>CourseManager</a:t>
            </a:r>
            <a:r>
              <a:rPr lang="en-US" sz="2400" dirty="0">
                <a:latin typeface="Gill Sans MT" panose="020B0502020104020203" pitchFamily="34" charset="77"/>
                <a:cs typeface="+mn-cs"/>
              </a:rPr>
              <a:t>, </a:t>
            </a:r>
            <a:r>
              <a:rPr lang="en-US" sz="2400" dirty="0" err="1">
                <a:latin typeface="Gill Sans MT" panose="020B0502020104020203" pitchFamily="34" charset="77"/>
                <a:cs typeface="+mn-cs"/>
              </a:rPr>
              <a:t>TaskManager</a:t>
            </a:r>
            <a:r>
              <a:rPr lang="en-US" sz="2400" dirty="0">
                <a:latin typeface="Gill Sans MT" panose="020B0502020104020203" pitchFamily="34" charset="77"/>
                <a:cs typeface="+mn-cs"/>
              </a:rPr>
              <a:t>, and </a:t>
            </a:r>
            <a:r>
              <a:rPr lang="en-US" sz="2400" dirty="0" err="1">
                <a:latin typeface="Gill Sans MT" panose="020B0502020104020203" pitchFamily="34" charset="77"/>
                <a:cs typeface="+mn-cs"/>
              </a:rPr>
              <a:t>ScheduleManager</a:t>
            </a:r>
            <a:endParaRPr lang="en-US" sz="2400" dirty="0">
              <a:latin typeface="Gill Sans MT" panose="020B0502020104020203" pitchFamily="34" charset="77"/>
              <a:cs typeface="+mn-cs"/>
            </a:endParaRPr>
          </a:p>
          <a:p>
            <a:pPr marL="342900" indent="-342900">
              <a:buFont typeface="Arial" panose="020B0604020202020204" pitchFamily="34" charset="0"/>
              <a:buChar cha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Cases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err="1">
                <a:ln>
                  <a:noFill/>
                </a:ln>
                <a:solidFill>
                  <a:prstClr val="black"/>
                </a:solidFill>
                <a:effectLst/>
                <a:uLnTx/>
                <a:uFillTx/>
                <a:latin typeface="Gill Sans MT" panose="020B0502020104020203" pitchFamily="34" charset="77"/>
                <a:ea typeface="+mn-ea"/>
                <a:cs typeface="+mn-cs"/>
              </a:rPr>
              <a:t>UserManager</a:t>
            </a: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 and </a:t>
            </a:r>
            <a:r>
              <a:rPr kumimoji="0" lang="en-US" sz="2400" b="0" i="0" u="none" strike="noStrike" kern="1200" cap="none" spc="0" normalizeH="0" baseline="0" noProof="0" dirty="0" err="1">
                <a:ln>
                  <a:noFill/>
                </a:ln>
                <a:solidFill>
                  <a:prstClr val="black"/>
                </a:solidFill>
                <a:effectLst/>
                <a:uLnTx/>
                <a:uFillTx/>
                <a:latin typeface="Gill Sans MT" panose="020B0502020104020203" pitchFamily="34" charset="77"/>
                <a:ea typeface="+mn-ea"/>
                <a:cs typeface="+mn-cs"/>
              </a:rPr>
              <a:t>CourseManager</a:t>
            </a: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 integration: Test adding a course after signing up.</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err="1">
                <a:ln>
                  <a:noFill/>
                </a:ln>
                <a:solidFill>
                  <a:prstClr val="black"/>
                </a:solidFill>
                <a:effectLst/>
                <a:uLnTx/>
                <a:uFillTx/>
                <a:latin typeface="Gill Sans MT" panose="020B0502020104020203" pitchFamily="34" charset="77"/>
                <a:ea typeface="+mn-ea"/>
                <a:cs typeface="+mn-cs"/>
              </a:rPr>
              <a:t>CourseManager</a:t>
            </a: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 and </a:t>
            </a:r>
            <a:r>
              <a:rPr kumimoji="0" lang="en-US" sz="2400" b="0" i="0" u="none" strike="noStrike" kern="1200" cap="none" spc="0" normalizeH="0" baseline="0" noProof="0" dirty="0" err="1">
                <a:ln>
                  <a:noFill/>
                </a:ln>
                <a:solidFill>
                  <a:prstClr val="black"/>
                </a:solidFill>
                <a:effectLst/>
                <a:uLnTx/>
                <a:uFillTx/>
                <a:latin typeface="Gill Sans MT" panose="020B0502020104020203" pitchFamily="34" charset="77"/>
                <a:ea typeface="+mn-ea"/>
                <a:cs typeface="+mn-cs"/>
              </a:rPr>
              <a:t>TaskManager</a:t>
            </a: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 integration: Test adding tasks to a course.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err="1">
                <a:ln>
                  <a:noFill/>
                </a:ln>
                <a:solidFill>
                  <a:prstClr val="black"/>
                </a:solidFill>
                <a:effectLst/>
                <a:uLnTx/>
                <a:uFillTx/>
                <a:latin typeface="Gill Sans MT" panose="020B0502020104020203" pitchFamily="34" charset="77"/>
                <a:ea typeface="+mn-ea"/>
                <a:cs typeface="+mn-cs"/>
              </a:rPr>
              <a:t>TaskManager</a:t>
            </a: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 and </a:t>
            </a:r>
            <a:r>
              <a:rPr kumimoji="0" lang="en-US" sz="2400" b="0" i="0" u="none" strike="noStrike" kern="1200" cap="none" spc="0" normalizeH="0" baseline="0" noProof="0" dirty="0" err="1">
                <a:ln>
                  <a:noFill/>
                </a:ln>
                <a:solidFill>
                  <a:prstClr val="black"/>
                </a:solidFill>
                <a:effectLst/>
                <a:uLnTx/>
                <a:uFillTx/>
                <a:latin typeface="Gill Sans MT" panose="020B0502020104020203" pitchFamily="34" charset="77"/>
                <a:ea typeface="+mn-ea"/>
                <a:cs typeface="+mn-cs"/>
              </a:rPr>
              <a:t>ScheduleManager</a:t>
            </a:r>
            <a:r>
              <a:rPr kumimoji="0" lang="en-US" sz="24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 integration: Test scheduling tasks.</a:t>
            </a:r>
            <a:endParaRPr lang="en-US" sz="2400" dirty="0">
              <a:latin typeface="Gill Sans MT" panose="020B0502020104020203" pitchFamily="34" charset="77"/>
              <a:cs typeface="+mn-cs"/>
            </a:endParaRPr>
          </a:p>
        </p:txBody>
      </p:sp>
    </p:spTree>
    <p:extLst>
      <p:ext uri="{BB962C8B-B14F-4D97-AF65-F5344CB8AC3E}">
        <p14:creationId xmlns:p14="http://schemas.microsoft.com/office/powerpoint/2010/main" val="3546698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Testing Results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r>
              <a:rPr lang="en-US" sz="3200" dirty="0">
                <a:latin typeface="Gill Sans MT" panose="020B0502020104020203" pitchFamily="34" charset="77"/>
                <a:cs typeface="+mn-cs"/>
              </a:rPr>
              <a:t>All integrations were tested successfully, confirming that the components interact correctly.</a:t>
            </a:r>
            <a:endParaRPr lang="en-US" sz="2400" dirty="0">
              <a:latin typeface="Gill Sans MT" panose="020B0502020104020203" pitchFamily="34" charset="77"/>
              <a:cs typeface="+mn-cs"/>
            </a:endParaRPr>
          </a:p>
        </p:txBody>
      </p:sp>
    </p:spTree>
    <p:extLst>
      <p:ext uri="{BB962C8B-B14F-4D97-AF65-F5344CB8AC3E}">
        <p14:creationId xmlns:p14="http://schemas.microsoft.com/office/powerpoint/2010/main" val="27113547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95E260F-E7B4-AAD5-EE59-854E62B2C6C5}"/>
              </a:ext>
            </a:extLst>
          </p:cNvPr>
          <p:cNvPicPr>
            <a:picLocks noChangeAspect="1"/>
          </p:cNvPicPr>
          <p:nvPr/>
        </p:nvPicPr>
        <p:blipFill>
          <a:blip r:embed="rId2"/>
          <a:stretch>
            <a:fillRect/>
          </a:stretch>
        </p:blipFill>
        <p:spPr>
          <a:xfrm>
            <a:off x="3006231" y="524368"/>
            <a:ext cx="5931222" cy="5104272"/>
          </a:xfrm>
          <a:prstGeom prst="rect">
            <a:avLst/>
          </a:prstGeom>
        </p:spPr>
      </p:pic>
    </p:spTree>
    <p:extLst>
      <p:ext uri="{BB962C8B-B14F-4D97-AF65-F5344CB8AC3E}">
        <p14:creationId xmlns:p14="http://schemas.microsoft.com/office/powerpoint/2010/main" val="117554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5. Boundary Value Testing</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just">
              <a:buFont typeface="Arial" panose="020B0604020202020204" pitchFamily="34" charset="0"/>
              <a:buChar char="•"/>
            </a:pPr>
            <a:r>
              <a:rPr lang="en-US" sz="3200" dirty="0">
                <a:latin typeface="Gill Sans MT" panose="020B0502020104020203" pitchFamily="34" charset="77"/>
                <a:cs typeface="+mn-cs"/>
              </a:rPr>
              <a:t>Test Requirement </a:t>
            </a:r>
          </a:p>
          <a:p>
            <a:pPr marL="342900" indent="-342900" algn="just">
              <a:buFont typeface="Arial" panose="020B0604020202020204" pitchFamily="34" charset="0"/>
              <a:buChar char="•"/>
            </a:pPr>
            <a:r>
              <a:rPr lang="en-US" sz="2400" dirty="0">
                <a:latin typeface="Gill Sans MT" panose="020B0502020104020203" pitchFamily="34" charset="77"/>
                <a:cs typeface="+mn-cs"/>
              </a:rPr>
              <a:t>Identify boundary values for username, password, email, and </a:t>
            </a:r>
            <a:r>
              <a:rPr lang="en-US" sz="2400" dirty="0" err="1">
                <a:latin typeface="Gill Sans MT" panose="020B0502020104020203" pitchFamily="34" charset="77"/>
                <a:cs typeface="+mn-cs"/>
              </a:rPr>
              <a:t>fullName</a:t>
            </a:r>
            <a:r>
              <a:rPr lang="en-US" sz="2400" dirty="0">
                <a:latin typeface="Gill Sans MT" panose="020B0502020104020203" pitchFamily="34" charset="77"/>
                <a:cs typeface="+mn-cs"/>
              </a:rPr>
              <a:t>.</a:t>
            </a:r>
          </a:p>
          <a:p>
            <a:pPr marL="342900" indent="-342900" algn="just">
              <a:buFont typeface="Arial" panose="020B0604020202020204" pitchFamily="34" charset="0"/>
              <a:buChar cha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Cases</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Test minimum, just above minimum, nominal, just below maximum, and maximum values for each variable.</a:t>
            </a:r>
          </a:p>
          <a:p>
            <a:pPr marL="342900" indent="-342900" algn="just">
              <a:buFont typeface="Arial" panose="020B0604020202020204" pitchFamily="34" charset="0"/>
              <a:buChar cha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Result</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All boundary values were tested, confirming that the application handles edge cases correctly.</a:t>
            </a:r>
            <a:endParaRPr lang="en-US" sz="2400" dirty="0">
              <a:latin typeface="Gill Sans MT" panose="020B0502020104020203" pitchFamily="34" charset="0"/>
              <a:cs typeface="+mn-cs"/>
            </a:endParaRPr>
          </a:p>
        </p:txBody>
      </p:sp>
    </p:spTree>
    <p:extLst>
      <p:ext uri="{BB962C8B-B14F-4D97-AF65-F5344CB8AC3E}">
        <p14:creationId xmlns:p14="http://schemas.microsoft.com/office/powerpoint/2010/main" val="6938472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6. Equivalence Class Testing</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just">
              <a:buFont typeface="Arial" panose="020B0604020202020204" pitchFamily="34" charset="0"/>
              <a:buChar char="•"/>
            </a:pPr>
            <a:r>
              <a:rPr lang="en-US" sz="3200" dirty="0">
                <a:latin typeface="Gill Sans MT" panose="020B0502020104020203" pitchFamily="34" charset="77"/>
                <a:cs typeface="+mn-cs"/>
              </a:rPr>
              <a:t>Test Requirement </a:t>
            </a:r>
          </a:p>
          <a:p>
            <a:pPr marL="342900" indent="-342900" algn="just">
              <a:buFont typeface="Arial" panose="020B0604020202020204" pitchFamily="34" charset="0"/>
              <a:buChar char="•"/>
            </a:pPr>
            <a:r>
              <a:rPr lang="en-US" sz="2400" dirty="0">
                <a:latin typeface="Gill Sans MT" panose="020B0502020104020203" pitchFamily="34" charset="77"/>
                <a:cs typeface="+mn-cs"/>
              </a:rPr>
              <a:t>Identify equivalence classes for valid and invalid inputs.</a:t>
            </a:r>
          </a:p>
          <a:p>
            <a:pPr marL="342900" indent="-342900" algn="just">
              <a:buFont typeface="Arial" panose="020B0604020202020204" pitchFamily="34" charset="0"/>
              <a:buChar cha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Cases</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Weak Normal ECT: Test cases for valid inputs.</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Strong Normal ECT: Test cases for valid inputs with multiple variables.</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Weak Robust ECT: Test cases for single invalid input.</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Strong Robust ECT: Test cases for combinations of invalid inputs.</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Result</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All equivalence classes were tested, confirming that the application handles valid and invalid inputs correctly.</a:t>
            </a:r>
            <a:endParaRPr lang="en-US" sz="2400" dirty="0">
              <a:latin typeface="Gill Sans MT" panose="020B0502020104020203" pitchFamily="34" charset="0"/>
              <a:cs typeface="+mn-cs"/>
            </a:endParaRPr>
          </a:p>
        </p:txBody>
      </p:sp>
    </p:spTree>
    <p:extLst>
      <p:ext uri="{BB962C8B-B14F-4D97-AF65-F5344CB8AC3E}">
        <p14:creationId xmlns:p14="http://schemas.microsoft.com/office/powerpoint/2010/main" val="23035666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7. Decision Table Testing</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just">
              <a:buFont typeface="Arial" panose="020B0604020202020204" pitchFamily="34" charset="0"/>
              <a:buChar char="•"/>
            </a:pPr>
            <a:r>
              <a:rPr lang="en-US" sz="3200" dirty="0">
                <a:latin typeface="Gill Sans MT" panose="020B0502020104020203" pitchFamily="34" charset="77"/>
                <a:cs typeface="+mn-cs"/>
              </a:rPr>
              <a:t>Test Requirement </a:t>
            </a:r>
          </a:p>
          <a:p>
            <a:pPr marL="342900" indent="-342900" algn="just">
              <a:buFont typeface="Arial" panose="020B0604020202020204" pitchFamily="34" charset="0"/>
              <a:buChar char="•"/>
            </a:pPr>
            <a:r>
              <a:rPr lang="en-US" sz="2400" dirty="0">
                <a:latin typeface="Gill Sans MT" panose="020B0502020104020203" pitchFamily="34" charset="77"/>
                <a:cs typeface="+mn-cs"/>
              </a:rPr>
              <a:t>Create a decision table for the signup method conditions and actions</a:t>
            </a:r>
          </a:p>
          <a:p>
            <a:pPr marL="342900" indent="-342900" algn="just">
              <a:buFont typeface="Arial" panose="020B0604020202020204" pitchFamily="34" charset="0"/>
              <a:buChar cha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Cases</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Test combinations of conditions and their corresponding actions.</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Result</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All decision table scenarios were tested, confirming that the method responds correctly to all input combinations.</a:t>
            </a:r>
            <a:endParaRPr lang="en-US" sz="2400" dirty="0">
              <a:latin typeface="Gill Sans MT" panose="020B0502020104020203" pitchFamily="34" charset="0"/>
              <a:cs typeface="+mn-cs"/>
            </a:endParaRPr>
          </a:p>
        </p:txBody>
      </p:sp>
    </p:spTree>
    <p:extLst>
      <p:ext uri="{BB962C8B-B14F-4D97-AF65-F5344CB8AC3E}">
        <p14:creationId xmlns:p14="http://schemas.microsoft.com/office/powerpoint/2010/main" val="3804447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8. State Transition Testing</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just">
              <a:buFont typeface="Arial" panose="020B0604020202020204" pitchFamily="34" charset="0"/>
              <a:buChar char="•"/>
            </a:pPr>
            <a:r>
              <a:rPr lang="en-US" sz="3200" dirty="0">
                <a:latin typeface="Gill Sans MT" panose="020B0502020104020203" pitchFamily="34" charset="77"/>
                <a:cs typeface="+mn-cs"/>
              </a:rPr>
              <a:t>Test Requirement </a:t>
            </a:r>
          </a:p>
          <a:p>
            <a:pPr marL="342900" indent="-342900" algn="just">
              <a:buFont typeface="Arial" panose="020B0604020202020204" pitchFamily="34" charset="0"/>
              <a:buChar char="•"/>
            </a:pPr>
            <a:r>
              <a:rPr lang="en-US" sz="2400" dirty="0">
                <a:latin typeface="Gill Sans MT" panose="020B0502020104020203" pitchFamily="34" charset="77"/>
                <a:cs typeface="+mn-cs"/>
              </a:rPr>
              <a:t>Identify states and transitions in the </a:t>
            </a:r>
            <a:r>
              <a:rPr lang="en-US" sz="2400" dirty="0" err="1">
                <a:latin typeface="Gill Sans MT" panose="020B0502020104020203" pitchFamily="34" charset="77"/>
                <a:cs typeface="+mn-cs"/>
              </a:rPr>
              <a:t>UserManager</a:t>
            </a:r>
            <a:r>
              <a:rPr lang="en-US" sz="2400" dirty="0">
                <a:latin typeface="Gill Sans MT" panose="020B0502020104020203" pitchFamily="34" charset="77"/>
                <a:cs typeface="+mn-cs"/>
              </a:rPr>
              <a:t> component.</a:t>
            </a:r>
          </a:p>
          <a:p>
            <a:pPr marL="342900" indent="-342900" algn="just">
              <a:buFont typeface="Arial" panose="020B0604020202020204" pitchFamily="34" charset="0"/>
              <a:buChar cha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Cases</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Test all valid and invalid state transitions.</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Result</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All state transitions were tested, confirming that the application handles state changes correctly.</a:t>
            </a:r>
            <a:endParaRPr lang="en-US" sz="2400" dirty="0">
              <a:latin typeface="Gill Sans MT" panose="020B0502020104020203" pitchFamily="34" charset="0"/>
              <a:cs typeface="+mn-cs"/>
            </a:endParaRPr>
          </a:p>
        </p:txBody>
      </p:sp>
    </p:spTree>
    <p:extLst>
      <p:ext uri="{BB962C8B-B14F-4D97-AF65-F5344CB8AC3E}">
        <p14:creationId xmlns:p14="http://schemas.microsoft.com/office/powerpoint/2010/main" val="40665021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9. Use Case Testing</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just">
              <a:buFont typeface="Arial" panose="020B0604020202020204" pitchFamily="34" charset="0"/>
              <a:buChar char="•"/>
            </a:pPr>
            <a:r>
              <a:rPr lang="en-US" sz="3200" dirty="0">
                <a:latin typeface="Gill Sans MT" panose="020B0502020104020203" pitchFamily="34" charset="77"/>
                <a:cs typeface="+mn-cs"/>
              </a:rPr>
              <a:t>Test Requirement </a:t>
            </a:r>
          </a:p>
          <a:p>
            <a:pPr marL="342900" indent="-342900" algn="just">
              <a:buFont typeface="Arial" panose="020B0604020202020204" pitchFamily="34" charset="0"/>
              <a:buChar char="•"/>
            </a:pPr>
            <a:r>
              <a:rPr lang="en-US" sz="2400" dirty="0">
                <a:latin typeface="Gill Sans MT" panose="020B0502020104020203" pitchFamily="34" charset="77"/>
                <a:cs typeface="+mn-cs"/>
              </a:rPr>
              <a:t>Create test cases based on typical user interactions.</a:t>
            </a:r>
          </a:p>
          <a:p>
            <a:pPr marL="342900" indent="-342900" algn="just">
              <a:buFont typeface="Arial" panose="020B0604020202020204" pitchFamily="34" charset="0"/>
              <a:buChar cha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Cases</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User signup and login</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User profile update</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User logout</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User account deletion</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3200" b="0" i="0" u="none" strike="noStrike" kern="1200" cap="none" spc="0" normalizeH="0" baseline="0" noProof="0" dirty="0">
                <a:ln>
                  <a:noFill/>
                </a:ln>
                <a:solidFill>
                  <a:prstClr val="black"/>
                </a:solidFill>
                <a:effectLst/>
                <a:uLnTx/>
                <a:uFillTx/>
                <a:latin typeface="Gill Sans MT" panose="020B0502020104020203" pitchFamily="34" charset="77"/>
                <a:ea typeface="+mn-ea"/>
                <a:cs typeface="+mn-cs"/>
              </a:rPr>
              <a:t>Test Result</a:t>
            </a:r>
          </a:p>
          <a:p>
            <a:pPr marL="342900" marR="0" lvl="0" indent="-34290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400" dirty="0">
                <a:latin typeface="Gill Sans MT" panose="020B0502020104020203" pitchFamily="34" charset="0"/>
              </a:rPr>
              <a:t>All use cases were tested, confirming that the application supports all expected user interactions.</a:t>
            </a:r>
            <a:endParaRPr lang="en-US" sz="2400" dirty="0">
              <a:latin typeface="Gill Sans MT" panose="020B0502020104020203" pitchFamily="34" charset="0"/>
              <a:cs typeface="+mn-cs"/>
            </a:endParaRPr>
          </a:p>
        </p:txBody>
      </p:sp>
    </p:spTree>
    <p:extLst>
      <p:ext uri="{BB962C8B-B14F-4D97-AF65-F5344CB8AC3E}">
        <p14:creationId xmlns:p14="http://schemas.microsoft.com/office/powerpoint/2010/main" val="4039784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Introduction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just">
              <a:buFont typeface="Arial" panose="020B0604020202020204" pitchFamily="34" charset="0"/>
              <a:buChar char="•"/>
            </a:pPr>
            <a:r>
              <a:rPr lang="en-US" sz="3200" dirty="0">
                <a:latin typeface="Gill Sans MT" panose="020B0502020104020203" pitchFamily="34" charset="0"/>
              </a:rPr>
              <a:t>The </a:t>
            </a:r>
            <a:r>
              <a:rPr lang="en-US" sz="3200" dirty="0" err="1">
                <a:latin typeface="Gill Sans MT" panose="020B0502020104020203" pitchFamily="34" charset="0"/>
              </a:rPr>
              <a:t>EduTrack</a:t>
            </a:r>
            <a:r>
              <a:rPr lang="en-US" sz="3200" dirty="0">
                <a:latin typeface="Gill Sans MT" panose="020B0502020104020203" pitchFamily="34" charset="0"/>
              </a:rPr>
              <a:t> application is a Java-based personalized academic planner designed to enhance time management skills, reduce course-related stress, and improve study habits among college students.</a:t>
            </a:r>
          </a:p>
          <a:p>
            <a:pPr marL="311150" lvl="2" indent="-304800" algn="just">
              <a:buFont typeface="Arial" panose="020B0604020202020204" pitchFamily="34" charset="0"/>
              <a:buChar char="•"/>
            </a:pPr>
            <a:r>
              <a:rPr lang="en-US" sz="3200" dirty="0">
                <a:latin typeface="Gill Sans MT" panose="020B0502020104020203" pitchFamily="34" charset="0"/>
              </a:rPr>
              <a:t> The need for this project arises from the significant impact of poor time management on academic performance, as identified by various studies.</a:t>
            </a:r>
            <a:endParaRPr lang="en-US" sz="2600" dirty="0">
              <a:latin typeface="Gill Sans MT" panose="020B0502020104020203" pitchFamily="34" charset="0"/>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Tree>
    <p:extLst>
      <p:ext uri="{BB962C8B-B14F-4D97-AF65-F5344CB8AC3E}">
        <p14:creationId xmlns:p14="http://schemas.microsoft.com/office/powerpoint/2010/main" val="29559992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Project Management</a:t>
            </a:r>
          </a:p>
        </p:txBody>
      </p:sp>
      <p:pic>
        <p:nvPicPr>
          <p:cNvPr id="4" name="Picture 3">
            <a:extLst>
              <a:ext uri="{FF2B5EF4-FFF2-40B4-BE49-F238E27FC236}">
                <a16:creationId xmlns:a16="http://schemas.microsoft.com/office/drawing/2014/main" id="{4F29B19F-09AD-5498-FB0C-261EAF34BB98}"/>
              </a:ext>
            </a:extLst>
          </p:cNvPr>
          <p:cNvPicPr>
            <a:picLocks noChangeAspect="1"/>
          </p:cNvPicPr>
          <p:nvPr/>
        </p:nvPicPr>
        <p:blipFill>
          <a:blip r:embed="rId3"/>
          <a:stretch>
            <a:fillRect/>
          </a:stretch>
        </p:blipFill>
        <p:spPr>
          <a:xfrm>
            <a:off x="2041230" y="1543604"/>
            <a:ext cx="7540978" cy="4267200"/>
          </a:xfrm>
          <a:prstGeom prst="rect">
            <a:avLst/>
          </a:prstGeom>
        </p:spPr>
      </p:pic>
    </p:spTree>
    <p:extLst>
      <p:ext uri="{BB962C8B-B14F-4D97-AF65-F5344CB8AC3E}">
        <p14:creationId xmlns:p14="http://schemas.microsoft.com/office/powerpoint/2010/main" val="39885066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456BF838-02AF-DCF3-2DCF-63601480DAD0}"/>
              </a:ext>
            </a:extLst>
          </p:cNvPr>
          <p:cNvSpPr>
            <a:spLocks noGrp="1"/>
          </p:cNvSpPr>
          <p:nvPr>
            <p:ph type="subTitle" idx="1"/>
          </p:nvPr>
        </p:nvSpPr>
        <p:spPr/>
        <p:txBody>
          <a:bodyPr>
            <a:noAutofit/>
          </a:bodyPr>
          <a:lstStyle/>
          <a:p>
            <a:pPr algn="l"/>
            <a:r>
              <a:rPr lang="en-US" sz="2400" b="0" i="0" u="none" strike="noStrike" baseline="0" dirty="0">
                <a:latin typeface="Gill Sans MT" panose="020B0502020104020203" pitchFamily="34" charset="0"/>
              </a:rPr>
              <a:t>1. </a:t>
            </a:r>
            <a:r>
              <a:rPr lang="en-US" sz="2400" b="1" i="0" u="none" strike="noStrike" baseline="0" dirty="0">
                <a:latin typeface="Gill Sans MT" panose="020B0502020104020203" pitchFamily="34" charset="0"/>
              </a:rPr>
              <a:t>Task 1: Problem Definition and Design Requirements</a:t>
            </a:r>
          </a:p>
          <a:p>
            <a:pPr marL="0" indent="0" algn="l">
              <a:buNone/>
            </a:pPr>
            <a:r>
              <a:rPr lang="en-US" sz="2400" b="0" i="0" u="none" strike="noStrike" baseline="0" dirty="0">
                <a:latin typeface="Gill Sans MT" panose="020B0502020104020203" pitchFamily="34" charset="0"/>
              </a:rPr>
              <a:t>	○ No predecessors (can start immediately)</a:t>
            </a:r>
          </a:p>
          <a:p>
            <a:pPr algn="l"/>
            <a:r>
              <a:rPr lang="en-US" sz="2400" b="0" i="0" u="none" strike="noStrike" baseline="0" dirty="0">
                <a:latin typeface="Gill Sans MT" panose="020B0502020104020203" pitchFamily="34" charset="0"/>
              </a:rPr>
              <a:t>2. </a:t>
            </a:r>
            <a:r>
              <a:rPr lang="en-US" sz="2400" b="1" i="0" u="none" strike="noStrike" baseline="0" dirty="0">
                <a:latin typeface="Gill Sans MT" panose="020B0502020104020203" pitchFamily="34" charset="0"/>
              </a:rPr>
              <a:t>Task 2: Solution Descriptions</a:t>
            </a:r>
          </a:p>
          <a:p>
            <a:pPr marL="0" indent="0" algn="l">
              <a:buNone/>
            </a:pPr>
            <a:r>
              <a:rPr lang="en-US" sz="2400" b="0" i="0" u="none" strike="noStrike" baseline="0" dirty="0">
                <a:latin typeface="Gill Sans MT" panose="020B0502020104020203" pitchFamily="34" charset="0"/>
              </a:rPr>
              <a:t>	○ No predecessors (can start immediately)</a:t>
            </a:r>
          </a:p>
          <a:p>
            <a:pPr algn="l"/>
            <a:r>
              <a:rPr lang="en-US" sz="2400" b="0" i="0" u="none" strike="noStrike" baseline="0" dirty="0">
                <a:latin typeface="Gill Sans MT" panose="020B0502020104020203" pitchFamily="34" charset="0"/>
              </a:rPr>
              <a:t>3. </a:t>
            </a:r>
            <a:r>
              <a:rPr lang="en-US" sz="2400" b="1" i="0" u="none" strike="noStrike" baseline="0" dirty="0">
                <a:latin typeface="Gill Sans MT" panose="020B0502020104020203" pitchFamily="34" charset="0"/>
              </a:rPr>
              <a:t>Task 3: Testing and Limitations</a:t>
            </a:r>
          </a:p>
          <a:p>
            <a:pPr marL="0" indent="0" algn="l">
              <a:buNone/>
            </a:pPr>
            <a:r>
              <a:rPr lang="en-US" sz="2400" b="0" i="0" u="none" strike="noStrike" baseline="0" dirty="0">
                <a:latin typeface="Gill Sans MT" panose="020B0502020104020203" pitchFamily="34" charset="0"/>
              </a:rPr>
              <a:t>	○ No predecessors (can start immediately)</a:t>
            </a:r>
          </a:p>
        </p:txBody>
      </p:sp>
      <p:sp>
        <p:nvSpPr>
          <p:cNvPr id="3" name="Text Placeholder 2">
            <a:extLst>
              <a:ext uri="{FF2B5EF4-FFF2-40B4-BE49-F238E27FC236}">
                <a16:creationId xmlns:a16="http://schemas.microsoft.com/office/drawing/2014/main" id="{59AD2BA5-B828-86B3-0967-4E85754F340E}"/>
              </a:ext>
            </a:extLst>
          </p:cNvPr>
          <p:cNvSpPr>
            <a:spLocks noGrp="1"/>
          </p:cNvSpPr>
          <p:nvPr>
            <p:ph type="body" sz="quarter" idx="12"/>
          </p:nvPr>
        </p:nvSpPr>
        <p:spPr/>
        <p:txBody>
          <a:bodyPr>
            <a:normAutofit/>
          </a:bodyPr>
          <a:lstStyle/>
          <a:p>
            <a:r>
              <a:rPr lang="en-US" sz="3500" dirty="0"/>
              <a:t>Task Breakdown and Dependencies:</a:t>
            </a:r>
          </a:p>
          <a:p>
            <a:endParaRPr lang="en-US" dirty="0"/>
          </a:p>
        </p:txBody>
      </p:sp>
    </p:spTree>
    <p:extLst>
      <p:ext uri="{BB962C8B-B14F-4D97-AF65-F5344CB8AC3E}">
        <p14:creationId xmlns:p14="http://schemas.microsoft.com/office/powerpoint/2010/main" val="28339819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456BF838-02AF-DCF3-2DCF-63601480DAD0}"/>
              </a:ext>
            </a:extLst>
          </p:cNvPr>
          <p:cNvSpPr>
            <a:spLocks noGrp="1"/>
          </p:cNvSpPr>
          <p:nvPr>
            <p:ph type="subTitle" idx="1"/>
          </p:nvPr>
        </p:nvSpPr>
        <p:spPr/>
        <p:txBody>
          <a:bodyPr>
            <a:noAutofit/>
          </a:bodyPr>
          <a:lstStyle/>
          <a:p>
            <a:pPr algn="l"/>
            <a:r>
              <a:rPr lang="en-US" sz="2400" b="0" i="0" u="none" strike="noStrike" baseline="0" dirty="0">
                <a:latin typeface="Gill Sans MT" panose="020B0502020104020203" pitchFamily="34" charset="0"/>
              </a:rPr>
              <a:t>4. </a:t>
            </a:r>
            <a:r>
              <a:rPr lang="en-US" sz="2400" b="1" i="0" u="none" strike="noStrike" baseline="0" dirty="0">
                <a:latin typeface="Gill Sans MT" panose="020B0502020104020203" pitchFamily="34" charset="0"/>
              </a:rPr>
              <a:t>Task 4: Components and Features</a:t>
            </a:r>
          </a:p>
          <a:p>
            <a:pPr marL="0" indent="0" algn="l">
              <a:buNone/>
            </a:pPr>
            <a:r>
              <a:rPr lang="en-US" sz="2400" b="0" i="0" u="none" strike="noStrike" baseline="0" dirty="0">
                <a:latin typeface="Gill Sans MT" panose="020B0502020104020203" pitchFamily="34" charset="0"/>
              </a:rPr>
              <a:t>	○ Predecessor: Task 1</a:t>
            </a:r>
          </a:p>
          <a:p>
            <a:pPr algn="l"/>
            <a:r>
              <a:rPr lang="en-US" sz="2400" b="0" i="0" u="none" strike="noStrike" baseline="0" dirty="0">
                <a:latin typeface="Gill Sans MT" panose="020B0502020104020203" pitchFamily="34" charset="0"/>
              </a:rPr>
              <a:t>5. </a:t>
            </a:r>
            <a:r>
              <a:rPr lang="en-US" sz="2400" b="1" i="0" u="none" strike="noStrike" baseline="0" dirty="0">
                <a:latin typeface="Gill Sans MT" panose="020B0502020104020203" pitchFamily="34" charset="0"/>
              </a:rPr>
              <a:t>Task 5: Final Solution and Environmental, Societal, Safety, and Economic Considerations</a:t>
            </a:r>
          </a:p>
          <a:p>
            <a:pPr marL="0" indent="0" algn="l">
              <a:buNone/>
            </a:pPr>
            <a:r>
              <a:rPr lang="en-US" sz="2400" b="0" i="0" u="none" strike="noStrike" baseline="0" dirty="0">
                <a:latin typeface="Gill Sans MT" panose="020B0502020104020203" pitchFamily="34" charset="0"/>
              </a:rPr>
              <a:t>	○ Predecessor: Task 2</a:t>
            </a:r>
          </a:p>
          <a:p>
            <a:pPr algn="l"/>
            <a:r>
              <a:rPr lang="en-US" sz="2400" b="0" i="0" u="none" strike="noStrike" baseline="0" dirty="0">
                <a:latin typeface="Gill Sans MT" panose="020B0502020104020203" pitchFamily="34" charset="0"/>
              </a:rPr>
              <a:t>6. </a:t>
            </a:r>
            <a:r>
              <a:rPr lang="en-US" sz="2400" b="1" i="0" u="none" strike="noStrike" baseline="0" dirty="0">
                <a:latin typeface="Gill Sans MT" panose="020B0502020104020203" pitchFamily="34" charset="0"/>
              </a:rPr>
              <a:t>Task 6: Team Work and Project Management</a:t>
            </a:r>
          </a:p>
          <a:p>
            <a:pPr marL="0" indent="0" algn="l">
              <a:buNone/>
            </a:pPr>
            <a:r>
              <a:rPr lang="en-US" sz="2400" b="0" i="0" u="none" strike="noStrike" baseline="0" dirty="0">
                <a:latin typeface="Gill Sans MT" panose="020B0502020104020203" pitchFamily="34" charset="0"/>
              </a:rPr>
              <a:t>	○ Predecessors: Task 1, Task 2, Task 3, Task 4, Task 5</a:t>
            </a:r>
          </a:p>
        </p:txBody>
      </p:sp>
      <p:sp>
        <p:nvSpPr>
          <p:cNvPr id="3" name="Text Placeholder 2">
            <a:extLst>
              <a:ext uri="{FF2B5EF4-FFF2-40B4-BE49-F238E27FC236}">
                <a16:creationId xmlns:a16="http://schemas.microsoft.com/office/drawing/2014/main" id="{59AD2BA5-B828-86B3-0967-4E85754F340E}"/>
              </a:ext>
            </a:extLst>
          </p:cNvPr>
          <p:cNvSpPr>
            <a:spLocks noGrp="1"/>
          </p:cNvSpPr>
          <p:nvPr>
            <p:ph type="body" sz="quarter" idx="12"/>
          </p:nvPr>
        </p:nvSpPr>
        <p:spPr/>
        <p:txBody>
          <a:bodyPr>
            <a:normAutofit/>
          </a:bodyPr>
          <a:lstStyle/>
          <a:p>
            <a:r>
              <a:rPr lang="en-US" sz="3500" dirty="0"/>
              <a:t>Cont..</a:t>
            </a:r>
          </a:p>
        </p:txBody>
      </p:sp>
    </p:spTree>
    <p:extLst>
      <p:ext uri="{BB962C8B-B14F-4D97-AF65-F5344CB8AC3E}">
        <p14:creationId xmlns:p14="http://schemas.microsoft.com/office/powerpoint/2010/main" val="21705613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456BF838-02AF-DCF3-2DCF-63601480DAD0}"/>
              </a:ext>
            </a:extLst>
          </p:cNvPr>
          <p:cNvSpPr>
            <a:spLocks noGrp="1"/>
          </p:cNvSpPr>
          <p:nvPr>
            <p:ph type="subTitle" idx="1"/>
          </p:nvPr>
        </p:nvSpPr>
        <p:spPr/>
        <p:txBody>
          <a:bodyPr>
            <a:noAutofit/>
          </a:bodyPr>
          <a:lstStyle/>
          <a:p>
            <a:pPr algn="l"/>
            <a:r>
              <a:rPr lang="en-US" sz="2400" b="0" i="0" u="none" strike="noStrike" baseline="0" dirty="0">
                <a:latin typeface="Gill Sans MT" panose="020B0502020104020203" pitchFamily="34" charset="0"/>
              </a:rPr>
              <a:t>7. </a:t>
            </a:r>
            <a:r>
              <a:rPr lang="en-US" sz="2400" b="1" i="0" u="none" strike="noStrike" baseline="0" dirty="0">
                <a:latin typeface="Gill Sans MT" panose="020B0502020104020203" pitchFamily="34" charset="0"/>
              </a:rPr>
              <a:t>Task 7: Conclusion and Future Work</a:t>
            </a:r>
          </a:p>
          <a:p>
            <a:pPr marL="0" indent="0" algn="l">
              <a:buNone/>
            </a:pPr>
            <a:r>
              <a:rPr lang="en-US" sz="2400" b="0" i="0" u="none" strike="noStrike" baseline="0" dirty="0">
                <a:latin typeface="Gill Sans MT" panose="020B0502020104020203" pitchFamily="34" charset="0"/>
              </a:rPr>
              <a:t>	○ Predecessor: Task 4</a:t>
            </a:r>
          </a:p>
          <a:p>
            <a:pPr algn="l"/>
            <a:r>
              <a:rPr lang="en-US" sz="2400" b="0" i="0" u="none" strike="noStrike" baseline="0" dirty="0">
                <a:latin typeface="Gill Sans MT" panose="020B0502020104020203" pitchFamily="34" charset="0"/>
              </a:rPr>
              <a:t>8. </a:t>
            </a:r>
            <a:r>
              <a:rPr lang="en-US" sz="2400" b="1" i="0" u="none" strike="noStrike" baseline="0" dirty="0">
                <a:latin typeface="Gill Sans MT" panose="020B0502020104020203" pitchFamily="34" charset="0"/>
              </a:rPr>
              <a:t>Task 8: References and Appendices</a:t>
            </a:r>
          </a:p>
          <a:p>
            <a:pPr marL="0" indent="0" algn="l">
              <a:buNone/>
            </a:pPr>
            <a:r>
              <a:rPr lang="en-US" sz="2400" b="0" i="0" u="none" strike="noStrike" baseline="0" dirty="0">
                <a:latin typeface="Gill Sans MT" panose="020B0502020104020203" pitchFamily="34" charset="0"/>
              </a:rPr>
              <a:t>	○ Predecessors: Task 2, Task 5</a:t>
            </a:r>
          </a:p>
          <a:p>
            <a:pPr algn="l"/>
            <a:r>
              <a:rPr lang="en-US" sz="2400" b="0" i="0" u="none" strike="noStrike" baseline="0" dirty="0">
                <a:latin typeface="Gill Sans MT" panose="020B0502020104020203" pitchFamily="34" charset="0"/>
              </a:rPr>
              <a:t>9. </a:t>
            </a:r>
            <a:r>
              <a:rPr lang="en-US" sz="2400" b="1" i="0" u="none" strike="noStrike" baseline="0" dirty="0">
                <a:latin typeface="Gill Sans MT" panose="020B0502020104020203" pitchFamily="34" charset="0"/>
              </a:rPr>
              <a:t>Task 9: Verify and Review</a:t>
            </a:r>
          </a:p>
          <a:p>
            <a:pPr marL="0" indent="0" algn="l">
              <a:buNone/>
            </a:pPr>
            <a:r>
              <a:rPr lang="en-US" sz="2400" b="0" i="0" u="none" strike="noStrike" baseline="0" dirty="0">
                <a:latin typeface="Gill Sans MT" panose="020B0502020104020203" pitchFamily="34" charset="0"/>
              </a:rPr>
              <a:t>	○ Predecessors: Task 6, Task 7, Task 8</a:t>
            </a:r>
            <a:endParaRPr lang="en-US" sz="2400" dirty="0">
              <a:latin typeface="Gill Sans MT" panose="020B0502020104020203" pitchFamily="34" charset="0"/>
            </a:endParaRPr>
          </a:p>
        </p:txBody>
      </p:sp>
      <p:sp>
        <p:nvSpPr>
          <p:cNvPr id="3" name="Text Placeholder 2">
            <a:extLst>
              <a:ext uri="{FF2B5EF4-FFF2-40B4-BE49-F238E27FC236}">
                <a16:creationId xmlns:a16="http://schemas.microsoft.com/office/drawing/2014/main" id="{59AD2BA5-B828-86B3-0967-4E85754F340E}"/>
              </a:ext>
            </a:extLst>
          </p:cNvPr>
          <p:cNvSpPr>
            <a:spLocks noGrp="1"/>
          </p:cNvSpPr>
          <p:nvPr>
            <p:ph type="body" sz="quarter" idx="12"/>
          </p:nvPr>
        </p:nvSpPr>
        <p:spPr/>
        <p:txBody>
          <a:bodyPr>
            <a:normAutofit/>
          </a:bodyPr>
          <a:lstStyle/>
          <a:p>
            <a:r>
              <a:rPr lang="en-US" sz="3500" dirty="0"/>
              <a:t>Cont..</a:t>
            </a:r>
          </a:p>
        </p:txBody>
      </p:sp>
    </p:spTree>
    <p:extLst>
      <p:ext uri="{BB962C8B-B14F-4D97-AF65-F5344CB8AC3E}">
        <p14:creationId xmlns:p14="http://schemas.microsoft.com/office/powerpoint/2010/main" val="5675536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Conclusion and Future Work</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
        <p:nvSpPr>
          <p:cNvPr id="4" name="TextBox 3">
            <a:extLst>
              <a:ext uri="{FF2B5EF4-FFF2-40B4-BE49-F238E27FC236}">
                <a16:creationId xmlns:a16="http://schemas.microsoft.com/office/drawing/2014/main" id="{4E360D00-68D1-7ECC-9B61-123840029AFD}"/>
              </a:ext>
            </a:extLst>
          </p:cNvPr>
          <p:cNvSpPr txBox="1"/>
          <p:nvPr/>
        </p:nvSpPr>
        <p:spPr>
          <a:xfrm>
            <a:off x="789540" y="1567209"/>
            <a:ext cx="9959740" cy="4493538"/>
          </a:xfrm>
          <a:prstGeom prst="rect">
            <a:avLst/>
          </a:prstGeom>
          <a:noFill/>
        </p:spPr>
        <p:txBody>
          <a:bodyPr wrap="square">
            <a:spAutoFit/>
          </a:bodyPr>
          <a:lstStyle/>
          <a:p>
            <a:pPr algn="just"/>
            <a:r>
              <a:rPr lang="en-US" sz="2600" b="1" i="0" u="none" strike="noStrike" baseline="0" dirty="0">
                <a:latin typeface="Gill Sans MT" panose="020B0502020104020203" pitchFamily="34" charset="0"/>
              </a:rPr>
              <a:t>Conclusion </a:t>
            </a:r>
            <a:r>
              <a:rPr lang="en-US" sz="2600" b="0" i="0" u="none" strike="noStrike" baseline="0" dirty="0">
                <a:latin typeface="Gill Sans MT" panose="020B0502020104020203" pitchFamily="34" charset="0"/>
              </a:rPr>
              <a:t>: In this project, we successfully designed and developed </a:t>
            </a:r>
            <a:r>
              <a:rPr lang="en-US" sz="2600" b="0" i="0" u="none" strike="noStrike" baseline="0" dirty="0" err="1">
                <a:latin typeface="Gill Sans MT" panose="020B0502020104020203" pitchFamily="34" charset="0"/>
              </a:rPr>
              <a:t>EduTrack</a:t>
            </a:r>
            <a:r>
              <a:rPr lang="en-US" sz="2600" b="0" i="0" u="none" strike="noStrike" baseline="0" dirty="0">
                <a:latin typeface="Gill Sans MT" panose="020B0502020104020203" pitchFamily="34" charset="0"/>
              </a:rPr>
              <a:t>, a Java based</a:t>
            </a:r>
            <a:r>
              <a:rPr lang="en-US" sz="2600" dirty="0">
                <a:latin typeface="Gill Sans MT" panose="020B0502020104020203" pitchFamily="34" charset="0"/>
              </a:rPr>
              <a:t> </a:t>
            </a:r>
            <a:r>
              <a:rPr lang="en-US" sz="2600" b="0" i="0" u="none" strike="noStrike" baseline="0" dirty="0">
                <a:latin typeface="Gill Sans MT" panose="020B0502020104020203" pitchFamily="34" charset="0"/>
              </a:rPr>
              <a:t>academic planner that meets the functional, objective, and constraint requirements outlined at the project's start. The application includes features for organizing, tracking, notifying, analyzing, personalizing, and integrating academic activities. By focusing on software testing and validation, we ensured a reliable and user-friendly solution. Our structured engineering design process and rigorous testing methodologies, including boundary value testing, equivalence class testing, and use case testing, helped deliver a robust application aimed at improving students' academic performance through better time management and study habits.</a:t>
            </a:r>
            <a:endParaRPr lang="en-US" sz="2600" dirty="0">
              <a:latin typeface="Gill Sans MT" panose="020B0502020104020203" pitchFamily="34" charset="0"/>
            </a:endParaRPr>
          </a:p>
        </p:txBody>
      </p:sp>
    </p:spTree>
    <p:extLst>
      <p:ext uri="{BB962C8B-B14F-4D97-AF65-F5344CB8AC3E}">
        <p14:creationId xmlns:p14="http://schemas.microsoft.com/office/powerpoint/2010/main" val="28524861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Conclusion and Future Work</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
        <p:nvSpPr>
          <p:cNvPr id="4" name="TextBox 3">
            <a:extLst>
              <a:ext uri="{FF2B5EF4-FFF2-40B4-BE49-F238E27FC236}">
                <a16:creationId xmlns:a16="http://schemas.microsoft.com/office/drawing/2014/main" id="{4E360D00-68D1-7ECC-9B61-123840029AFD}"/>
              </a:ext>
            </a:extLst>
          </p:cNvPr>
          <p:cNvSpPr txBox="1"/>
          <p:nvPr/>
        </p:nvSpPr>
        <p:spPr>
          <a:xfrm>
            <a:off x="789540" y="1567209"/>
            <a:ext cx="9959740" cy="4493538"/>
          </a:xfrm>
          <a:prstGeom prst="rect">
            <a:avLst/>
          </a:prstGeom>
          <a:noFill/>
        </p:spPr>
        <p:txBody>
          <a:bodyPr wrap="square">
            <a:spAutoFit/>
          </a:bodyPr>
          <a:lstStyle/>
          <a:p>
            <a:pPr algn="just"/>
            <a:r>
              <a:rPr lang="en-US" sz="2600" i="0" u="none" strike="noStrike" baseline="0" dirty="0">
                <a:latin typeface="Gill Sans MT" panose="020B0502020104020203" pitchFamily="34" charset="0"/>
              </a:rPr>
              <a:t>● Future Work: Given the limitations of the current solution, future design improvements could include:</a:t>
            </a:r>
          </a:p>
          <a:p>
            <a:pPr algn="just"/>
            <a:r>
              <a:rPr lang="en-US" sz="2600" i="0" u="none" strike="noStrike" baseline="0" dirty="0">
                <a:latin typeface="Gill Sans MT" panose="020B0502020104020203" pitchFamily="34" charset="0"/>
              </a:rPr>
              <a:t>1. Implementing persistent storage to retain user data across sessions.</a:t>
            </a:r>
          </a:p>
          <a:p>
            <a:pPr algn="just"/>
            <a:r>
              <a:rPr lang="en-US" sz="2600" i="0" u="none" strike="noStrike" baseline="0" dirty="0">
                <a:latin typeface="Gill Sans MT" panose="020B0502020104020203" pitchFamily="34" charset="0"/>
              </a:rPr>
              <a:t>2. Enhancing scalability to handle larger datasets and more concurrent users.</a:t>
            </a:r>
          </a:p>
          <a:p>
            <a:pPr algn="just"/>
            <a:r>
              <a:rPr lang="en-US" sz="2600" i="0" u="none" strike="noStrike" baseline="0" dirty="0">
                <a:latin typeface="Gill Sans MT" panose="020B0502020104020203" pitchFamily="34" charset="0"/>
              </a:rPr>
              <a:t>3. Integrating with other academic and productivity tools like Learning Management</a:t>
            </a:r>
          </a:p>
          <a:p>
            <a:pPr algn="just"/>
            <a:r>
              <a:rPr lang="en-US" sz="2600" i="0" u="none" strike="noStrike" baseline="0" dirty="0">
                <a:latin typeface="Gill Sans MT" panose="020B0502020104020203" pitchFamily="34" charset="0"/>
              </a:rPr>
              <a:t>Systems (LMS) and email clients.</a:t>
            </a:r>
          </a:p>
          <a:p>
            <a:pPr algn="just"/>
            <a:r>
              <a:rPr lang="en-US" sz="2600" i="0" u="none" strike="noStrike" baseline="0" dirty="0">
                <a:latin typeface="Gill Sans MT" panose="020B0502020104020203" pitchFamily="34" charset="0"/>
              </a:rPr>
              <a:t>4. Adding engaging features such as gamification elements, progress rewards, or social sharing options to increase user motivation and consistent usage.</a:t>
            </a:r>
          </a:p>
        </p:txBody>
      </p:sp>
    </p:spTree>
    <p:extLst>
      <p:ext uri="{BB962C8B-B14F-4D97-AF65-F5344CB8AC3E}">
        <p14:creationId xmlns:p14="http://schemas.microsoft.com/office/powerpoint/2010/main" val="3809406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Conclusion and Future Work</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buFont typeface="Arial" panose="020B0604020202020204" pitchFamily="34" charset="0"/>
              <a:buChar char="•"/>
            </a:pPr>
            <a:endParaRPr lang="en-US" sz="2600" dirty="0">
              <a:latin typeface="Gill Sans MT" panose="020B0502020104020203" pitchFamily="34" charset="77"/>
              <a:cs typeface="+mn-cs"/>
            </a:endParaRPr>
          </a:p>
          <a:p>
            <a:pPr marL="342900" indent="-342900">
              <a:buFont typeface="Arial" panose="020B0604020202020204" pitchFamily="34" charset="0"/>
              <a:buChar char="•"/>
            </a:pPr>
            <a:endParaRPr lang="en-US" sz="2600" dirty="0">
              <a:latin typeface="Gill Sans MT" panose="020B0502020104020203" pitchFamily="34" charset="77"/>
            </a:endParaRPr>
          </a:p>
          <a:p>
            <a:endParaRPr lang="en-US" sz="2800" dirty="0"/>
          </a:p>
          <a:p>
            <a:endParaRPr lang="en-US" altLang="en-US" sz="3200" dirty="0">
              <a:latin typeface="Gill Sans MT" panose="020B0502020104020203" pitchFamily="34" charset="77"/>
            </a:endParaRPr>
          </a:p>
          <a:p>
            <a:pPr>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
        <p:nvSpPr>
          <p:cNvPr id="4" name="TextBox 3">
            <a:extLst>
              <a:ext uri="{FF2B5EF4-FFF2-40B4-BE49-F238E27FC236}">
                <a16:creationId xmlns:a16="http://schemas.microsoft.com/office/drawing/2014/main" id="{4E360D00-68D1-7ECC-9B61-123840029AFD}"/>
              </a:ext>
            </a:extLst>
          </p:cNvPr>
          <p:cNvSpPr txBox="1"/>
          <p:nvPr/>
        </p:nvSpPr>
        <p:spPr>
          <a:xfrm>
            <a:off x="789540" y="1567209"/>
            <a:ext cx="9959740" cy="4093428"/>
          </a:xfrm>
          <a:prstGeom prst="rect">
            <a:avLst/>
          </a:prstGeom>
          <a:noFill/>
        </p:spPr>
        <p:txBody>
          <a:bodyPr wrap="square">
            <a:spAutoFit/>
          </a:bodyPr>
          <a:lstStyle/>
          <a:p>
            <a:pPr algn="just"/>
            <a:r>
              <a:rPr lang="en-US" sz="2600" i="0" u="none" strike="noStrike" baseline="0" dirty="0">
                <a:latin typeface="Gill Sans MT" panose="020B0502020104020203" pitchFamily="34" charset="0"/>
              </a:rPr>
              <a:t>5. Improving Task Management: Future versions could focus on enhancing task</a:t>
            </a:r>
          </a:p>
          <a:p>
            <a:pPr algn="just"/>
            <a:r>
              <a:rPr lang="en-US" sz="2600" i="0" u="none" strike="noStrike" baseline="0" dirty="0">
                <a:latin typeface="Gill Sans MT" panose="020B0502020104020203" pitchFamily="34" charset="0"/>
              </a:rPr>
              <a:t>management features, such as adding reminders, task prioritization, and better user</a:t>
            </a:r>
          </a:p>
          <a:p>
            <a:pPr algn="just"/>
            <a:r>
              <a:rPr lang="en-US" sz="2600" i="0" u="none" strike="noStrike" baseline="0" dirty="0">
                <a:latin typeface="Gill Sans MT" panose="020B0502020104020203" pitchFamily="34" charset="0"/>
              </a:rPr>
              <a:t>interfaces for task tracking.</a:t>
            </a:r>
          </a:p>
          <a:p>
            <a:pPr algn="just"/>
            <a:r>
              <a:rPr lang="en-US" sz="2600" i="0" u="none" strike="noStrike" baseline="0" dirty="0">
                <a:latin typeface="Gill Sans MT" panose="020B0502020104020203" pitchFamily="34" charset="0"/>
              </a:rPr>
              <a:t>6. Improving Schedule Management: Enhancing the schedule management system</a:t>
            </a:r>
          </a:p>
          <a:p>
            <a:pPr algn="just"/>
            <a:r>
              <a:rPr lang="en-US" sz="2600" i="0" u="none" strike="noStrike" baseline="0" dirty="0">
                <a:latin typeface="Gill Sans MT" panose="020B0502020104020203" pitchFamily="34" charset="0"/>
              </a:rPr>
              <a:t>with features like calendar integration, automatic reminders, and a more </a:t>
            </a:r>
            <a:r>
              <a:rPr lang="en-US" sz="2600" i="0" u="none" strike="noStrike" baseline="0" dirty="0" err="1">
                <a:latin typeface="Gill Sans MT" panose="020B0502020104020203" pitchFamily="34" charset="0"/>
              </a:rPr>
              <a:t>userfriendly</a:t>
            </a:r>
            <a:endParaRPr lang="en-US" sz="2600" i="0" u="none" strike="noStrike" baseline="0" dirty="0">
              <a:latin typeface="Gill Sans MT" panose="020B0502020104020203" pitchFamily="34" charset="0"/>
            </a:endParaRPr>
          </a:p>
          <a:p>
            <a:pPr algn="just"/>
            <a:r>
              <a:rPr lang="en-US" sz="2600" i="0" u="none" strike="noStrike" baseline="0" dirty="0">
                <a:latin typeface="Gill Sans MT" panose="020B0502020104020203" pitchFamily="34" charset="0"/>
              </a:rPr>
              <a:t>interface could greatly improve user experience.</a:t>
            </a:r>
          </a:p>
        </p:txBody>
      </p:sp>
    </p:spTree>
    <p:extLst>
      <p:ext uri="{BB962C8B-B14F-4D97-AF65-F5344CB8AC3E}">
        <p14:creationId xmlns:p14="http://schemas.microsoft.com/office/powerpoint/2010/main" val="720552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8338F56-8A27-E39D-BAAB-10D308175A36}"/>
              </a:ext>
            </a:extLst>
          </p:cNvPr>
          <p:cNvSpPr>
            <a:spLocks noGrp="1"/>
          </p:cNvSpPr>
          <p:nvPr>
            <p:ph type="body" sz="quarter" idx="12"/>
          </p:nvPr>
        </p:nvSpPr>
        <p:spPr>
          <a:xfrm>
            <a:off x="3624580" y="2601360"/>
            <a:ext cx="4942840" cy="1340720"/>
          </a:xfrm>
        </p:spPr>
        <p:txBody>
          <a:bodyPr>
            <a:normAutofit/>
          </a:bodyPr>
          <a:lstStyle/>
          <a:p>
            <a:r>
              <a:rPr lang="en-US" sz="6500" dirty="0"/>
              <a:t>Thank You!!! </a:t>
            </a:r>
          </a:p>
          <a:p>
            <a:endParaRPr lang="en-US" dirty="0"/>
          </a:p>
        </p:txBody>
      </p:sp>
    </p:spTree>
    <p:extLst>
      <p:ext uri="{BB962C8B-B14F-4D97-AF65-F5344CB8AC3E}">
        <p14:creationId xmlns:p14="http://schemas.microsoft.com/office/powerpoint/2010/main" val="2670164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Problem Definition</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just">
              <a:buFont typeface="Arial" panose="020B0604020202020204" pitchFamily="34" charset="0"/>
              <a:buChar char="•"/>
            </a:pPr>
            <a:r>
              <a:rPr lang="en-US" sz="3200" dirty="0">
                <a:latin typeface="Gill Sans MT" panose="020B0502020104020203" pitchFamily="34" charset="0"/>
              </a:rPr>
              <a:t>The primary issue addressed by </a:t>
            </a:r>
            <a:r>
              <a:rPr lang="en-US" sz="3200" dirty="0" err="1">
                <a:latin typeface="Gill Sans MT" panose="020B0502020104020203" pitchFamily="34" charset="0"/>
              </a:rPr>
              <a:t>EduTrack</a:t>
            </a:r>
            <a:r>
              <a:rPr lang="en-US" sz="3200" dirty="0">
                <a:latin typeface="Gill Sans MT" panose="020B0502020104020203" pitchFamily="34" charset="0"/>
              </a:rPr>
              <a:t> is the lack of effective time management tools for college students, which contributes to academic failure. </a:t>
            </a:r>
          </a:p>
          <a:p>
            <a:pPr marL="311150" lvl="2" indent="-304800" algn="just">
              <a:buFont typeface="Arial" panose="020B0604020202020204" pitchFamily="34" charset="0"/>
              <a:buChar char="•"/>
            </a:pPr>
            <a:r>
              <a:rPr lang="en-US" sz="3200" dirty="0">
                <a:latin typeface="Gill Sans MT" panose="020B0502020104020203" pitchFamily="34" charset="0"/>
              </a:rPr>
              <a:t>According to studies, poor time management, ineffective study habits, financial stress, mental health issues, and lack of academic support are major factors affecting students' academic performance.</a:t>
            </a:r>
            <a:endParaRPr lang="en-US" sz="2400" b="0" dirty="0">
              <a:solidFill>
                <a:schemeClr val="tx1"/>
              </a:solidFill>
              <a:latin typeface="Gill Sans MT" panose="020B0502020104020203" pitchFamily="34" charset="0"/>
            </a:endParaRPr>
          </a:p>
        </p:txBody>
      </p:sp>
    </p:spTree>
    <p:extLst>
      <p:ext uri="{BB962C8B-B14F-4D97-AF65-F5344CB8AC3E}">
        <p14:creationId xmlns:p14="http://schemas.microsoft.com/office/powerpoint/2010/main" val="2486635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Design Requirements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582613" indent="-338138" algn="just">
              <a:buClrTx/>
              <a:buFont typeface="Arial" panose="020B0604020202020204" pitchFamily="34" charset="0"/>
              <a:buChar char="•"/>
            </a:pPr>
            <a:r>
              <a:rPr lang="en-US" sz="3200" dirty="0">
                <a:latin typeface="Gill Sans MT" panose="020B0502020104020203" pitchFamily="34" charset="77"/>
                <a:cs typeface="+mn-cs"/>
              </a:rPr>
              <a:t>Functions</a:t>
            </a:r>
          </a:p>
          <a:p>
            <a:pPr marL="582613" indent="-338138" algn="just">
              <a:buClrTx/>
              <a:buFont typeface="Arial" panose="020B0604020202020204" pitchFamily="34" charset="0"/>
              <a:buChar char="•"/>
            </a:pPr>
            <a:r>
              <a:rPr lang="en-US" sz="2600" dirty="0">
                <a:latin typeface="Gill Sans MT" panose="020B0502020104020203" pitchFamily="34" charset="77"/>
                <a:cs typeface="+mn-cs"/>
              </a:rPr>
              <a:t>Organize coursework, assignments, exams, and other academic activities.</a:t>
            </a:r>
          </a:p>
          <a:p>
            <a:pPr marL="582613" indent="-338138" algn="just">
              <a:buClrTx/>
              <a:buFont typeface="Arial" panose="020B0604020202020204" pitchFamily="34" charset="0"/>
              <a:buChar char="•"/>
            </a:pPr>
            <a:r>
              <a:rPr lang="en-US" sz="2600" dirty="0">
                <a:latin typeface="Gill Sans MT" panose="020B0502020104020203" pitchFamily="34" charset="77"/>
                <a:cs typeface="+mn-cs"/>
              </a:rPr>
              <a:t>Track deadlines and progress on various tasks and courses.</a:t>
            </a:r>
          </a:p>
          <a:p>
            <a:pPr marL="582613" indent="-338138" algn="just">
              <a:buClrTx/>
              <a:buFont typeface="Arial" panose="020B0604020202020204" pitchFamily="34" charset="0"/>
              <a:buChar char="•"/>
            </a:pPr>
            <a:r>
              <a:rPr lang="en-US" sz="2600" dirty="0">
                <a:latin typeface="Gill Sans MT" panose="020B0502020104020203" pitchFamily="34" charset="77"/>
                <a:cs typeface="+mn-cs"/>
              </a:rPr>
              <a:t>Send reminders and notifications for upcoming deadlines and study sessions.</a:t>
            </a:r>
          </a:p>
          <a:p>
            <a:pPr marL="582613" indent="-338138" algn="just">
              <a:buClrTx/>
              <a:buFont typeface="Arial" panose="020B0604020202020204" pitchFamily="34" charset="0"/>
              <a:buChar char="•"/>
            </a:pPr>
            <a:r>
              <a:rPr lang="en-US" sz="2600" dirty="0">
                <a:latin typeface="Gill Sans MT" panose="020B0502020104020203" pitchFamily="34" charset="77"/>
                <a:cs typeface="+mn-cs"/>
              </a:rPr>
              <a:t>Analyze study habits and time allocation.</a:t>
            </a:r>
          </a:p>
          <a:p>
            <a:pPr marL="582613" indent="-338138" algn="just">
              <a:buClrTx/>
              <a:buFont typeface="Arial" panose="020B0604020202020204" pitchFamily="34" charset="0"/>
              <a:buChar char="•"/>
            </a:pPr>
            <a:r>
              <a:rPr lang="en-US" sz="2600" dirty="0">
                <a:latin typeface="Gill Sans MT" panose="020B0502020104020203" pitchFamily="34" charset="77"/>
                <a:cs typeface="+mn-cs"/>
              </a:rPr>
              <a:t>Allow customization of the planner.</a:t>
            </a:r>
          </a:p>
          <a:p>
            <a:pPr marL="582613" indent="-338138" algn="just">
              <a:buClrTx/>
              <a:buFont typeface="Arial" panose="020B0604020202020204" pitchFamily="34" charset="0"/>
              <a:buChar char="•"/>
            </a:pPr>
            <a:r>
              <a:rPr lang="en-US" sz="2600" dirty="0">
                <a:latin typeface="Gill Sans MT" panose="020B0502020104020203" pitchFamily="34" charset="77"/>
                <a:cs typeface="+mn-cs"/>
              </a:rPr>
              <a:t>Facilitate integration with other academic and productivity tools.</a:t>
            </a:r>
            <a:endParaRPr lang="en-US" sz="2800" dirty="0"/>
          </a:p>
          <a:p>
            <a:pPr algn="just"/>
            <a:endParaRPr lang="en-US" altLang="en-US" sz="3200" dirty="0">
              <a:latin typeface="Gill Sans MT" panose="020B0502020104020203" pitchFamily="34" charset="77"/>
            </a:endParaRPr>
          </a:p>
          <a:p>
            <a:pPr algn="just">
              <a:lnSpc>
                <a:spcPct val="90000"/>
              </a:lnSpc>
              <a:spcBef>
                <a:spcPct val="30000"/>
              </a:spcBef>
              <a:buSzPct val="85000"/>
            </a:pPr>
            <a:endParaRPr lang="en-US" sz="2400" dirty="0">
              <a:solidFill>
                <a:srgbClr val="FF0000"/>
              </a:solidFill>
              <a:latin typeface="Gill Sans MT" panose="020B0502020104020203" pitchFamily="34" charset="77"/>
            </a:endParaRPr>
          </a:p>
          <a:p>
            <a:pPr marL="514350" indent="-514350" algn="just">
              <a:lnSpc>
                <a:spcPct val="90000"/>
              </a:lnSpc>
              <a:spcBef>
                <a:spcPct val="30000"/>
              </a:spcBef>
              <a:buSzPct val="85000"/>
              <a:buFont typeface="+mj-lt"/>
              <a:buAutoNum type="arabicPeriod"/>
            </a:pPr>
            <a:endParaRPr lang="en-US" sz="2400" b="0" dirty="0">
              <a:solidFill>
                <a:schemeClr val="tx1"/>
              </a:solidFill>
              <a:latin typeface="Gill Sans MT" pitchFamily="34" charset="0"/>
            </a:endParaRPr>
          </a:p>
        </p:txBody>
      </p:sp>
    </p:spTree>
    <p:extLst>
      <p:ext uri="{BB962C8B-B14F-4D97-AF65-F5344CB8AC3E}">
        <p14:creationId xmlns:p14="http://schemas.microsoft.com/office/powerpoint/2010/main" val="778958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Design Requirements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582613" indent="-338138">
              <a:buClrTx/>
              <a:buFont typeface="Arial" panose="020B0604020202020204" pitchFamily="34" charset="0"/>
              <a:buChar char="•"/>
            </a:pPr>
            <a:r>
              <a:rPr lang="en-US" sz="3200" dirty="0">
                <a:latin typeface="Gill Sans MT" panose="020B0502020104020203" pitchFamily="34" charset="0"/>
                <a:cs typeface="+mn-cs"/>
              </a:rPr>
              <a:t>Objectives</a:t>
            </a:r>
          </a:p>
          <a:p>
            <a:pPr marL="582613" indent="-338138" algn="just">
              <a:buClrTx/>
              <a:buFont typeface="Arial" panose="020B0604020202020204" pitchFamily="34" charset="0"/>
              <a:buChar char="•"/>
            </a:pPr>
            <a:r>
              <a:rPr lang="en-US" sz="2600" dirty="0">
                <a:latin typeface="Gill Sans MT" panose="020B0502020104020203" pitchFamily="34" charset="0"/>
              </a:rPr>
              <a:t>Ensure user-friendly interface, high reliability, efficient performance, robust security, adaptability, and engaging features.</a:t>
            </a:r>
            <a:endParaRPr lang="en-US" sz="2600" dirty="0">
              <a:latin typeface="Gill Sans MT" panose="020B0502020104020203" pitchFamily="34" charset="0"/>
              <a:cs typeface="+mn-cs"/>
            </a:endParaRPr>
          </a:p>
          <a:p>
            <a:pPr marL="582613" indent="-338138">
              <a:buClrTx/>
              <a:buFont typeface="Arial" panose="020B0604020202020204" pitchFamily="34" charset="0"/>
              <a:buChar char="•"/>
            </a:pPr>
            <a:r>
              <a:rPr lang="en-US" sz="3200" dirty="0">
                <a:latin typeface="Gill Sans MT" panose="020B0502020104020203" pitchFamily="34" charset="0"/>
                <a:cs typeface="+mn-cs"/>
              </a:rPr>
              <a:t>Constraints</a:t>
            </a:r>
          </a:p>
          <a:p>
            <a:pPr marL="582613" indent="-338138" algn="just">
              <a:buClrTx/>
              <a:buFont typeface="Arial" panose="020B0604020202020204" pitchFamily="34" charset="0"/>
              <a:buChar char="•"/>
            </a:pPr>
            <a:r>
              <a:rPr lang="en-US" sz="2600" dirty="0">
                <a:latin typeface="Gill Sans MT" panose="020B0502020104020203" pitchFamily="34" charset="0"/>
              </a:rPr>
              <a:t>Compatibility with major operating systems, adherence to budget, data security compliance, usability standards, performance requirements, accessibility standards, scalability, regular data backups, and technical support availability.</a:t>
            </a:r>
          </a:p>
          <a:p>
            <a:endParaRPr lang="en-US" altLang="en-US" sz="3200" dirty="0">
              <a:latin typeface="Gill Sans MT" panose="020B0502020104020203" pitchFamily="34" charset="0"/>
            </a:endParaRPr>
          </a:p>
          <a:p>
            <a:pPr>
              <a:lnSpc>
                <a:spcPct val="90000"/>
              </a:lnSpc>
              <a:spcBef>
                <a:spcPct val="30000"/>
              </a:spcBef>
              <a:buSzPct val="85000"/>
            </a:pPr>
            <a:endParaRPr lang="en-US" sz="2400" dirty="0">
              <a:solidFill>
                <a:srgbClr val="FF0000"/>
              </a:solidFill>
              <a:latin typeface="Gill Sans MT" panose="020B0502020104020203" pitchFamily="34" charset="0"/>
            </a:endParaRPr>
          </a:p>
          <a:p>
            <a:pPr marL="514350" indent="-514350">
              <a:lnSpc>
                <a:spcPct val="90000"/>
              </a:lnSpc>
              <a:spcBef>
                <a:spcPct val="30000"/>
              </a:spcBef>
              <a:buSzPct val="85000"/>
              <a:buFont typeface="+mj-lt"/>
              <a:buAutoNum type="arabicPeriod"/>
            </a:pPr>
            <a:endParaRPr lang="en-US" sz="2400" b="0" dirty="0">
              <a:solidFill>
                <a:schemeClr val="tx1"/>
              </a:solidFill>
              <a:latin typeface="Gill Sans MT" panose="020B0502020104020203" pitchFamily="34" charset="0"/>
            </a:endParaRPr>
          </a:p>
        </p:txBody>
      </p:sp>
    </p:spTree>
    <p:extLst>
      <p:ext uri="{BB962C8B-B14F-4D97-AF65-F5344CB8AC3E}">
        <p14:creationId xmlns:p14="http://schemas.microsoft.com/office/powerpoint/2010/main" val="3686528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Solutions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just">
              <a:buFont typeface="Arial" panose="020B0604020202020204" pitchFamily="34" charset="0"/>
              <a:buChar char="•"/>
            </a:pPr>
            <a:r>
              <a:rPr lang="en-US" sz="3200" dirty="0">
                <a:latin typeface="Gill Sans MT" panose="020B0502020104020203" pitchFamily="34" charset="77"/>
                <a:cs typeface="Arial" panose="020B0604020202020204" pitchFamily="34" charset="0"/>
              </a:rPr>
              <a:t>Solution 1</a:t>
            </a:r>
          </a:p>
          <a:p>
            <a:pPr algn="just"/>
            <a:r>
              <a:rPr lang="en-US" sz="2600" b="0" i="0" u="none" strike="noStrike" baseline="0" dirty="0">
                <a:solidFill>
                  <a:srgbClr val="000000"/>
                </a:solidFill>
                <a:latin typeface="Gill Sans MT" panose="020B0502020104020203" pitchFamily="34" charset="0"/>
              </a:rPr>
              <a:t>We brainstormed the first solution: a simple command-line application to serve all the basic functionalities of the </a:t>
            </a:r>
            <a:r>
              <a:rPr lang="en-US" sz="2600" b="0" i="0" u="none" strike="noStrike" baseline="0" dirty="0" err="1">
                <a:solidFill>
                  <a:srgbClr val="000000"/>
                </a:solidFill>
                <a:latin typeface="Gill Sans MT" panose="020B0502020104020203" pitchFamily="34" charset="0"/>
              </a:rPr>
              <a:t>EduTrack</a:t>
            </a:r>
            <a:r>
              <a:rPr lang="en-US" sz="2600" b="0" i="0" u="none" strike="noStrike" baseline="0" dirty="0">
                <a:solidFill>
                  <a:srgbClr val="000000"/>
                </a:solidFill>
                <a:latin typeface="Gill Sans MT" panose="020B0502020104020203" pitchFamily="34" charset="0"/>
              </a:rPr>
              <a:t> project using in-memory data structures. This solution will entail using Java collections like Lists and Maps in order to store and manage data for assignments, schedules, and reminders. </a:t>
            </a:r>
          </a:p>
          <a:p>
            <a:pPr marL="342900" indent="-342900" algn="just">
              <a:buFont typeface="Arial" panose="020B0604020202020204" pitchFamily="34" charset="0"/>
              <a:buChar char="•"/>
            </a:pPr>
            <a:endParaRPr lang="en-US" sz="2600" dirty="0">
              <a:latin typeface="Gill Sans MT" panose="020B0502020104020203" pitchFamily="34" charset="77"/>
              <a:cs typeface="+mn-cs"/>
            </a:endParaRPr>
          </a:p>
        </p:txBody>
      </p:sp>
    </p:spTree>
    <p:extLst>
      <p:ext uri="{BB962C8B-B14F-4D97-AF65-F5344CB8AC3E}">
        <p14:creationId xmlns:p14="http://schemas.microsoft.com/office/powerpoint/2010/main" val="100100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Solutions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just">
              <a:buFont typeface="Arial" panose="020B0604020202020204" pitchFamily="34" charset="0"/>
              <a:buChar char="•"/>
            </a:pPr>
            <a:r>
              <a:rPr lang="en-US" sz="3200" dirty="0">
                <a:latin typeface="Gill Sans MT" panose="020B0502020104020203" pitchFamily="34" charset="77"/>
                <a:cs typeface="Arial" panose="020B0604020202020204" pitchFamily="34" charset="0"/>
              </a:rPr>
              <a:t>Solution 2</a:t>
            </a:r>
          </a:p>
          <a:p>
            <a:pPr algn="just"/>
            <a:r>
              <a:rPr lang="en-US" sz="2600" b="0" i="0" u="none" strike="noStrike" baseline="0" dirty="0">
                <a:solidFill>
                  <a:srgbClr val="000000"/>
                </a:solidFill>
                <a:latin typeface="Gill Sans MT" panose="020B0502020104020203" pitchFamily="34" charset="0"/>
              </a:rPr>
              <a:t>This is the improved form of the first solution. It is still a command-line kind of interface but will have a more structured way of handling data in memory. This will be done through Java objects and classes in data entity representation, namely, assignments, courses, and schedules. It also allows basic encryption for sensitive data and more than basic testing frameworks. </a:t>
            </a:r>
            <a:endParaRPr lang="en-US" sz="2600" dirty="0">
              <a:latin typeface="Gill Sans MT" panose="020B0502020104020203" pitchFamily="34" charset="0"/>
              <a:cs typeface="+mn-cs"/>
            </a:endParaRPr>
          </a:p>
        </p:txBody>
      </p:sp>
    </p:spTree>
    <p:extLst>
      <p:ext uri="{BB962C8B-B14F-4D97-AF65-F5344CB8AC3E}">
        <p14:creationId xmlns:p14="http://schemas.microsoft.com/office/powerpoint/2010/main" val="3613238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B4080A-A6CB-D688-BD08-2D3DEDC7D4C4}"/>
              </a:ext>
            </a:extLst>
          </p:cNvPr>
          <p:cNvSpPr>
            <a:spLocks noGrp="1"/>
          </p:cNvSpPr>
          <p:nvPr>
            <p:ph type="body" sz="quarter" idx="12"/>
          </p:nvPr>
        </p:nvSpPr>
        <p:spPr>
          <a:xfrm>
            <a:off x="668019" y="546776"/>
            <a:ext cx="10855961" cy="746360"/>
          </a:xfrm>
        </p:spPr>
        <p:txBody>
          <a:bodyPr lIns="91440" tIns="45720" rIns="91440" bIns="45720" anchor="t"/>
          <a:lstStyle/>
          <a:p>
            <a:r>
              <a:rPr lang="en-US" sz="4400" dirty="0">
                <a:latin typeface="Arial"/>
                <a:cs typeface="Arial"/>
              </a:rPr>
              <a:t>Solutions</a:t>
            </a:r>
          </a:p>
        </p:txBody>
      </p:sp>
      <p:sp>
        <p:nvSpPr>
          <p:cNvPr id="19" name="Rectangle 3">
            <a:extLst>
              <a:ext uri="{FF2B5EF4-FFF2-40B4-BE49-F238E27FC236}">
                <a16:creationId xmlns:a16="http://schemas.microsoft.com/office/drawing/2014/main" id="{0BF0A91F-A47F-14DF-D7A0-2910C289322F}"/>
              </a:ext>
            </a:extLst>
          </p:cNvPr>
          <p:cNvSpPr txBox="1">
            <a:spLocks noChangeArrowheads="1"/>
          </p:cNvSpPr>
          <p:nvPr/>
        </p:nvSpPr>
        <p:spPr>
          <a:xfrm>
            <a:off x="668019" y="1429613"/>
            <a:ext cx="10734440" cy="4610474"/>
          </a:xfrm>
          <a:prstGeom prst="rect">
            <a:avLst/>
          </a:prstGeom>
        </p:spPr>
        <p:txBody>
          <a:bodyPr/>
          <a:lstStyle>
            <a:lvl1pPr marL="342900" indent="-342900" algn="l" defTabSz="914400" rtl="0" eaLnBrk="1" latinLnBrk="0" hangingPunct="1">
              <a:lnSpc>
                <a:spcPct val="100000"/>
              </a:lnSpc>
              <a:spcBef>
                <a:spcPts val="1000"/>
              </a:spcBef>
              <a:buClr>
                <a:srgbClr val="FFC629"/>
              </a:buClr>
              <a:buFont typeface="Arial" panose="020B0604020202020204" pitchFamily="34" charset="0"/>
              <a:buChar char="•"/>
              <a:defRPr sz="2200" b="0" i="0" kern="1200">
                <a:solidFill>
                  <a:schemeClr val="tx1"/>
                </a:solidFill>
                <a:latin typeface="Arial" panose="020B0604020202020204" pitchFamily="34" charset="0"/>
                <a:ea typeface="+mn-ea"/>
                <a:cs typeface="Arial" panose="020B0604020202020204"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11150" lvl="2" indent="-304800" algn="just">
              <a:buFont typeface="Arial" panose="020B0604020202020204" pitchFamily="34" charset="0"/>
              <a:buChar char="•"/>
            </a:pPr>
            <a:r>
              <a:rPr lang="en-US" sz="3200" dirty="0">
                <a:latin typeface="Gill Sans MT" panose="020B0502020104020203" pitchFamily="34" charset="77"/>
                <a:cs typeface="Arial" panose="020B0604020202020204" pitchFamily="34" charset="0"/>
              </a:rPr>
              <a:t>Final Solution</a:t>
            </a:r>
          </a:p>
          <a:p>
            <a:pPr algn="just"/>
            <a:r>
              <a:rPr lang="en-US" sz="2600" b="0" i="0" u="none" strike="noStrike" baseline="0" dirty="0">
                <a:solidFill>
                  <a:srgbClr val="000000"/>
                </a:solidFill>
                <a:latin typeface="Gill Sans MT" panose="020B0502020104020203" pitchFamily="34" charset="0"/>
              </a:rPr>
              <a:t>This is the final chosen solution and a derivation of the second solution but done with a more focused idea of in-memory data management and a command line interface. The critical thing about this final solution is the prime necessity of the course regarding giving importance to software testing and unit tests, so no database or file storage is used. It has a well-structured approach to representing data entities, secure handling of sensitive information, and comprehensive test coverage</a:t>
            </a:r>
            <a:r>
              <a:rPr lang="en-US" sz="1800" b="0" i="0" u="none" strike="noStrike" baseline="0" dirty="0">
                <a:solidFill>
                  <a:srgbClr val="000000"/>
                </a:solidFill>
                <a:latin typeface="Times New Roman" panose="02020603050405020304" pitchFamily="18" charset="0"/>
              </a:rPr>
              <a:t>. </a:t>
            </a:r>
            <a:endParaRPr lang="en-US" sz="2600" dirty="0">
              <a:latin typeface="Gill Sans MT" panose="020B0502020104020203" pitchFamily="34" charset="0"/>
              <a:cs typeface="+mn-cs"/>
            </a:endParaRPr>
          </a:p>
        </p:txBody>
      </p:sp>
    </p:spTree>
    <p:extLst>
      <p:ext uri="{BB962C8B-B14F-4D97-AF65-F5344CB8AC3E}">
        <p14:creationId xmlns:p14="http://schemas.microsoft.com/office/powerpoint/2010/main" val="3294333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13746</TotalTime>
  <Words>1963</Words>
  <Application>Microsoft Office PowerPoint</Application>
  <PresentationFormat>Widescreen</PresentationFormat>
  <Paragraphs>291</Paragraphs>
  <Slides>37</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Aptos</vt:lpstr>
      <vt:lpstr>Aptos Display</vt:lpstr>
      <vt:lpstr>Arial</vt:lpstr>
      <vt:lpstr>Calibri</vt:lpstr>
      <vt:lpstr>Gill Sans MT</vt:lpstr>
      <vt:lpstr>Times New Roman</vt:lpstr>
      <vt:lpstr>Office Theme</vt:lpstr>
      <vt:lpstr>EduTrack Application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Haley Nicolson</dc:creator>
  <cp:lastModifiedBy>Poojanben Patel</cp:lastModifiedBy>
  <cp:revision>1170</cp:revision>
  <cp:lastPrinted>2023-05-16T09:29:54Z</cp:lastPrinted>
  <dcterms:created xsi:type="dcterms:W3CDTF">2023-02-16T16:25:29Z</dcterms:created>
  <dcterms:modified xsi:type="dcterms:W3CDTF">2024-08-01T20:51:49Z</dcterms:modified>
</cp:coreProperties>
</file>

<file path=docProps/thumbnail.jpeg>
</file>